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Calibri" panose="020F0502020204030204" pitchFamily="34" charset="0"/>
      <p:regular r:id="rId20"/>
      <p:bold r:id="rId21"/>
      <p:italic r:id="rId22"/>
      <p:boldItalic r:id="rId23"/>
    </p:embeddedFont>
    <p:embeddedFont>
      <p:font typeface="Canva Sans" panose="020B0604020202020204" charset="0"/>
      <p:regular r:id="rId24"/>
    </p:embeddedFont>
    <p:embeddedFont>
      <p:font typeface="Canva Sans Bold" panose="020B0604020202020204" charset="0"/>
      <p:regular r:id="rId25"/>
    </p:embeddedFont>
    <p:embeddedFont>
      <p:font typeface="Clear Sans" panose="020B0604020202020204" charset="0"/>
      <p:regular r:id="rId26"/>
    </p:embeddedFont>
    <p:embeddedFont>
      <p:font typeface="Clear Sans Bold" panose="020B0604020202020204" charset="0"/>
      <p:regular r:id="rId27"/>
    </p:embeddedFont>
    <p:embeddedFont>
      <p:font typeface="Clear Sans Medium" panose="020B0604020202020204" charset="0"/>
      <p:regular r:id="rId28"/>
    </p:embeddedFont>
    <p:embeddedFont>
      <p:font typeface="Lora Bold" panose="020B0604020202020204" charset="0"/>
      <p:regular r:id="rId29"/>
    </p:embeddedFont>
    <p:embeddedFont>
      <p:font typeface="Times New Roman Bold" panose="02020803070505020304" pitchFamily="18" charset="0"/>
      <p:regular r:id="rId30"/>
      <p:bold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898"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baeldung.com/spring-boot-start"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grpSp>
        <p:nvGrpSpPr>
          <p:cNvPr id="2" name="Group 2"/>
          <p:cNvGrpSpPr/>
          <p:nvPr/>
        </p:nvGrpSpPr>
        <p:grpSpPr>
          <a:xfrm>
            <a:off x="493724" y="1406738"/>
            <a:ext cx="17300552" cy="7823929"/>
            <a:chOff x="0" y="66675"/>
            <a:chExt cx="23067403" cy="10431905"/>
          </a:xfrm>
        </p:grpSpPr>
        <p:sp>
          <p:nvSpPr>
            <p:cNvPr id="3" name="TextBox 3"/>
            <p:cNvSpPr txBox="1"/>
            <p:nvPr/>
          </p:nvSpPr>
          <p:spPr>
            <a:xfrm>
              <a:off x="0" y="66675"/>
              <a:ext cx="23067403" cy="2789302"/>
            </a:xfrm>
            <a:prstGeom prst="rect">
              <a:avLst/>
            </a:prstGeom>
          </p:spPr>
          <p:txBody>
            <a:bodyPr lIns="0" tIns="0" rIns="0" bIns="0" rtlCol="0" anchor="t">
              <a:spAutoFit/>
            </a:bodyPr>
            <a:lstStyle/>
            <a:p>
              <a:pPr algn="l">
                <a:lnSpc>
                  <a:spcPts val="8803"/>
                </a:lnSpc>
              </a:pPr>
              <a:r>
                <a:rPr lang="en-US" sz="8003" dirty="0">
                  <a:solidFill>
                    <a:srgbClr val="FFFFFF"/>
                  </a:solidFill>
                  <a:latin typeface="Clear Sans Bold"/>
                  <a:ea typeface="Clear Sans Bold"/>
                  <a:cs typeface="Clear Sans Bold"/>
                  <a:sym typeface="Clear Sans Bold"/>
                </a:rPr>
                <a:t>WIPRO NGA PROGRAM - NMS BATCH</a:t>
              </a:r>
            </a:p>
            <a:p>
              <a:pPr algn="l">
                <a:lnSpc>
                  <a:spcPts val="7373"/>
                </a:lnSpc>
              </a:pPr>
              <a:endParaRPr lang="en-US" sz="8003" dirty="0">
                <a:solidFill>
                  <a:srgbClr val="FFFFFF"/>
                </a:solidFill>
                <a:latin typeface="Clear Sans Bold"/>
                <a:ea typeface="Clear Sans Bold"/>
                <a:cs typeface="Clear Sans Bold"/>
                <a:sym typeface="Clear Sans Bold"/>
              </a:endParaRPr>
            </a:p>
          </p:txBody>
        </p:sp>
        <p:sp>
          <p:nvSpPr>
            <p:cNvPr id="4" name="TextBox 4"/>
            <p:cNvSpPr txBox="1"/>
            <p:nvPr/>
          </p:nvSpPr>
          <p:spPr>
            <a:xfrm>
              <a:off x="0" y="3555780"/>
              <a:ext cx="14674267" cy="1470488"/>
            </a:xfrm>
            <a:prstGeom prst="rect">
              <a:avLst/>
            </a:prstGeom>
          </p:spPr>
          <p:txBody>
            <a:bodyPr wrap="square" lIns="0" tIns="0" rIns="0" bIns="0" rtlCol="0" anchor="t">
              <a:spAutoFit/>
            </a:bodyPr>
            <a:lstStyle/>
            <a:p>
              <a:pPr algn="l">
                <a:lnSpc>
                  <a:spcPts val="4471"/>
                </a:lnSpc>
              </a:pPr>
              <a:r>
                <a:rPr lang="en-US" sz="3600" dirty="0">
                  <a:solidFill>
                    <a:srgbClr val="FFFFFF"/>
                  </a:solidFill>
                  <a:latin typeface="Clear Sans Medium"/>
                  <a:ea typeface="Clear Sans Medium"/>
                  <a:cs typeface="Clear Sans Medium"/>
                  <a:sym typeface="Clear Sans Medium"/>
                </a:rPr>
                <a:t>Project Title - Configuration Database Microservice</a:t>
              </a:r>
              <a:r>
                <a:rPr lang="en-US" sz="3600" dirty="0">
                  <a:solidFill>
                    <a:srgbClr val="865F9D"/>
                  </a:solidFill>
                  <a:latin typeface="Clear Sans Medium"/>
                  <a:ea typeface="Clear Sans Medium"/>
                  <a:cs typeface="Clear Sans Medium"/>
                  <a:sym typeface="Clear Sans Medium"/>
                </a:rPr>
                <a:t> </a:t>
              </a:r>
            </a:p>
            <a:p>
              <a:pPr algn="l">
                <a:lnSpc>
                  <a:spcPts val="4111"/>
                </a:lnSpc>
              </a:pPr>
              <a:endParaRPr lang="en-US" sz="3726" dirty="0">
                <a:solidFill>
                  <a:srgbClr val="865F9D"/>
                </a:solidFill>
                <a:latin typeface="Clear Sans Medium"/>
                <a:ea typeface="Clear Sans Medium"/>
                <a:cs typeface="Clear Sans Medium"/>
                <a:sym typeface="Clear Sans Medium"/>
              </a:endParaRPr>
            </a:p>
          </p:txBody>
        </p:sp>
        <p:sp>
          <p:nvSpPr>
            <p:cNvPr id="5" name="TextBox 5"/>
            <p:cNvSpPr txBox="1"/>
            <p:nvPr/>
          </p:nvSpPr>
          <p:spPr>
            <a:xfrm>
              <a:off x="0" y="5670884"/>
              <a:ext cx="23067403" cy="4827696"/>
            </a:xfrm>
            <a:prstGeom prst="rect">
              <a:avLst/>
            </a:prstGeom>
          </p:spPr>
          <p:txBody>
            <a:bodyPr lIns="0" tIns="0" rIns="0" bIns="0" rtlCol="0" anchor="t">
              <a:spAutoFit/>
            </a:bodyPr>
            <a:lstStyle/>
            <a:p>
              <a:pPr algn="l">
                <a:lnSpc>
                  <a:spcPts val="3676"/>
                </a:lnSpc>
              </a:pPr>
              <a:r>
                <a:rPr lang="en-US" sz="2625" dirty="0">
                  <a:solidFill>
                    <a:srgbClr val="FFFFFF"/>
                  </a:solidFill>
                  <a:latin typeface="Clear Sans"/>
                  <a:ea typeface="Clear Sans"/>
                  <a:cs typeface="Clear Sans"/>
                  <a:sym typeface="Clear Sans"/>
                </a:rPr>
                <a:t>PRESENTED BY -  </a:t>
              </a:r>
            </a:p>
            <a:p>
              <a:pPr algn="l">
                <a:lnSpc>
                  <a:spcPts val="3676"/>
                </a:lnSpc>
              </a:pPr>
              <a:endParaRPr lang="en-US" sz="2625" dirty="0">
                <a:solidFill>
                  <a:srgbClr val="FFFFFF"/>
                </a:solidFill>
                <a:latin typeface="Clear Sans"/>
                <a:ea typeface="Clear Sans"/>
                <a:cs typeface="Clear Sans"/>
                <a:sym typeface="Clear Sans"/>
              </a:endParaRPr>
            </a:p>
            <a:p>
              <a:pPr algn="l">
                <a:lnSpc>
                  <a:spcPts val="3676"/>
                </a:lnSpc>
              </a:pPr>
              <a:r>
                <a:rPr lang="en-US" sz="2625" dirty="0">
                  <a:solidFill>
                    <a:srgbClr val="FFFFFF"/>
                  </a:solidFill>
                  <a:latin typeface="Clear Sans"/>
                  <a:ea typeface="Clear Sans"/>
                  <a:cs typeface="Clear Sans"/>
                  <a:sym typeface="Clear Sans"/>
                </a:rPr>
                <a:t>1. </a:t>
              </a:r>
              <a:r>
                <a:rPr lang="en-US" sz="2625" dirty="0" err="1">
                  <a:solidFill>
                    <a:srgbClr val="FFFFFF"/>
                  </a:solidFill>
                  <a:latin typeface="Clear Sans"/>
                  <a:ea typeface="Clear Sans"/>
                  <a:cs typeface="Clear Sans"/>
                  <a:sym typeface="Clear Sans"/>
                </a:rPr>
                <a:t>Bishnu</a:t>
              </a:r>
              <a:r>
                <a:rPr lang="en-US" sz="2625" dirty="0">
                  <a:solidFill>
                    <a:srgbClr val="FFFFFF"/>
                  </a:solidFill>
                  <a:latin typeface="Clear Sans"/>
                  <a:ea typeface="Clear Sans"/>
                  <a:cs typeface="Clear Sans"/>
                  <a:sym typeface="Clear Sans"/>
                </a:rPr>
                <a:t> Prasad </a:t>
              </a:r>
              <a:r>
                <a:rPr lang="en-US" sz="2625" dirty="0" err="1">
                  <a:solidFill>
                    <a:srgbClr val="FFFFFF"/>
                  </a:solidFill>
                  <a:latin typeface="Clear Sans"/>
                  <a:ea typeface="Clear Sans"/>
                  <a:cs typeface="Clear Sans"/>
                  <a:sym typeface="Clear Sans"/>
                </a:rPr>
                <a:t>Mahato</a:t>
              </a:r>
              <a:r>
                <a:rPr lang="en-US" sz="2625" dirty="0">
                  <a:solidFill>
                    <a:srgbClr val="FFFFFF"/>
                  </a:solidFill>
                  <a:latin typeface="Clear Sans"/>
                  <a:ea typeface="Clear Sans"/>
                  <a:cs typeface="Clear Sans"/>
                  <a:sym typeface="Clear Sans"/>
                </a:rPr>
                <a:t>              6. </a:t>
              </a:r>
              <a:r>
                <a:rPr lang="en-US" sz="2625" dirty="0" err="1">
                  <a:solidFill>
                    <a:srgbClr val="FFFFFF"/>
                  </a:solidFill>
                  <a:latin typeface="Clear Sans"/>
                  <a:ea typeface="Clear Sans"/>
                  <a:cs typeface="Clear Sans"/>
                  <a:sym typeface="Clear Sans"/>
                </a:rPr>
                <a:t>Resh</a:t>
              </a:r>
              <a:r>
                <a:rPr lang="en-US" sz="2625" dirty="0">
                  <a:solidFill>
                    <a:srgbClr val="FFFFFF"/>
                  </a:solidFill>
                  <a:latin typeface="Clear Sans"/>
                  <a:ea typeface="Clear Sans"/>
                  <a:cs typeface="Clear Sans"/>
                  <a:sym typeface="Clear Sans"/>
                </a:rPr>
                <a:t> Jain</a:t>
              </a:r>
            </a:p>
            <a:p>
              <a:pPr algn="l">
                <a:lnSpc>
                  <a:spcPts val="3676"/>
                </a:lnSpc>
              </a:pPr>
              <a:r>
                <a:rPr lang="en-US" sz="2625" dirty="0">
                  <a:solidFill>
                    <a:srgbClr val="FFFFFF"/>
                  </a:solidFill>
                  <a:latin typeface="Clear Sans"/>
                  <a:ea typeface="Clear Sans"/>
                  <a:cs typeface="Clear Sans"/>
                  <a:sym typeface="Clear Sans"/>
                </a:rPr>
                <a:t>2. Raja Kumar Singh                      7. </a:t>
              </a:r>
              <a:r>
                <a:rPr lang="en-US" sz="2625" dirty="0" err="1">
                  <a:solidFill>
                    <a:srgbClr val="FFFFFF"/>
                  </a:solidFill>
                  <a:latin typeface="Clear Sans"/>
                  <a:ea typeface="Clear Sans"/>
                  <a:cs typeface="Clear Sans"/>
                  <a:sym typeface="Clear Sans"/>
                </a:rPr>
                <a:t>Pratiksha</a:t>
              </a:r>
              <a:r>
                <a:rPr lang="en-US" sz="2625" dirty="0">
                  <a:solidFill>
                    <a:srgbClr val="FFFFFF"/>
                  </a:solidFill>
                  <a:latin typeface="Clear Sans"/>
                  <a:ea typeface="Clear Sans"/>
                  <a:cs typeface="Clear Sans"/>
                  <a:sym typeface="Clear Sans"/>
                </a:rPr>
                <a:t> </a:t>
              </a:r>
              <a:r>
                <a:rPr lang="en-US" sz="2625" dirty="0" err="1">
                  <a:solidFill>
                    <a:srgbClr val="FFFFFF"/>
                  </a:solidFill>
                  <a:latin typeface="Clear Sans"/>
                  <a:ea typeface="Clear Sans"/>
                  <a:cs typeface="Clear Sans"/>
                  <a:sym typeface="Clear Sans"/>
                </a:rPr>
                <a:t>Uttam</a:t>
              </a:r>
              <a:r>
                <a:rPr lang="en-US" sz="2625" dirty="0">
                  <a:solidFill>
                    <a:srgbClr val="FFFFFF"/>
                  </a:solidFill>
                  <a:latin typeface="Clear Sans"/>
                  <a:ea typeface="Clear Sans"/>
                  <a:cs typeface="Clear Sans"/>
                  <a:sym typeface="Clear Sans"/>
                </a:rPr>
                <a:t> Mogale</a:t>
              </a:r>
            </a:p>
            <a:p>
              <a:pPr algn="l">
                <a:lnSpc>
                  <a:spcPts val="3676"/>
                </a:lnSpc>
              </a:pPr>
              <a:r>
                <a:rPr lang="en-US" sz="2625" dirty="0">
                  <a:solidFill>
                    <a:srgbClr val="FFFFFF"/>
                  </a:solidFill>
                  <a:latin typeface="Clear Sans"/>
                  <a:ea typeface="Clear Sans"/>
                  <a:cs typeface="Clear Sans"/>
                  <a:sym typeface="Clear Sans"/>
                </a:rPr>
                <a:t>3. Praveen </a:t>
              </a:r>
              <a:r>
                <a:rPr lang="en-US" sz="2625" dirty="0" err="1">
                  <a:solidFill>
                    <a:srgbClr val="FFFFFF"/>
                  </a:solidFill>
                  <a:latin typeface="Clear Sans"/>
                  <a:ea typeface="Clear Sans"/>
                  <a:cs typeface="Clear Sans"/>
                  <a:sym typeface="Clear Sans"/>
                </a:rPr>
                <a:t>Chaurasia</a:t>
              </a:r>
              <a:r>
                <a:rPr lang="en-US" sz="2625" dirty="0">
                  <a:solidFill>
                    <a:srgbClr val="FFFFFF"/>
                  </a:solidFill>
                  <a:latin typeface="Clear Sans"/>
                  <a:ea typeface="Clear Sans"/>
                  <a:cs typeface="Clear Sans"/>
                  <a:sym typeface="Clear Sans"/>
                </a:rPr>
                <a:t>                     8. Ruchi Kumari</a:t>
              </a:r>
            </a:p>
            <a:p>
              <a:pPr algn="l">
                <a:lnSpc>
                  <a:spcPts val="3676"/>
                </a:lnSpc>
              </a:pPr>
              <a:r>
                <a:rPr lang="en-US" sz="2625" dirty="0">
                  <a:solidFill>
                    <a:srgbClr val="FFFFFF"/>
                  </a:solidFill>
                  <a:latin typeface="Clear Sans"/>
                  <a:ea typeface="Clear Sans"/>
                  <a:cs typeface="Clear Sans"/>
                  <a:sym typeface="Clear Sans"/>
                </a:rPr>
                <a:t>4. </a:t>
              </a:r>
              <a:r>
                <a:rPr lang="en-US" sz="2625" dirty="0" err="1">
                  <a:solidFill>
                    <a:srgbClr val="FFFFFF"/>
                  </a:solidFill>
                  <a:latin typeface="Clear Sans"/>
                  <a:ea typeface="Clear Sans"/>
                  <a:cs typeface="Clear Sans"/>
                  <a:sym typeface="Clear Sans"/>
                </a:rPr>
                <a:t>Debakshmi</a:t>
              </a:r>
              <a:r>
                <a:rPr lang="en-US" sz="2625" dirty="0">
                  <a:solidFill>
                    <a:srgbClr val="FFFFFF"/>
                  </a:solidFill>
                  <a:latin typeface="Clear Sans"/>
                  <a:ea typeface="Clear Sans"/>
                  <a:cs typeface="Clear Sans"/>
                  <a:sym typeface="Clear Sans"/>
                </a:rPr>
                <a:t> Pan                           9. Ranjeet Kumar </a:t>
              </a:r>
            </a:p>
            <a:p>
              <a:pPr algn="l">
                <a:lnSpc>
                  <a:spcPts val="3676"/>
                </a:lnSpc>
              </a:pPr>
              <a:r>
                <a:rPr lang="en-US" sz="2625" dirty="0">
                  <a:solidFill>
                    <a:srgbClr val="FFFFFF"/>
                  </a:solidFill>
                  <a:latin typeface="Clear Sans"/>
                  <a:ea typeface="Clear Sans"/>
                  <a:cs typeface="Clear Sans"/>
                  <a:sym typeface="Clear Sans"/>
                </a:rPr>
                <a:t>5. </a:t>
              </a:r>
              <a:r>
                <a:rPr lang="en-US" sz="2625" dirty="0" err="1">
                  <a:solidFill>
                    <a:srgbClr val="FFFFFF"/>
                  </a:solidFill>
                  <a:latin typeface="Clear Sans"/>
                  <a:ea typeface="Clear Sans"/>
                  <a:cs typeface="Clear Sans"/>
                  <a:sym typeface="Clear Sans"/>
                </a:rPr>
                <a:t>Ritik</a:t>
              </a:r>
              <a:r>
                <a:rPr lang="en-US" sz="2625" dirty="0">
                  <a:solidFill>
                    <a:srgbClr val="FFFFFF"/>
                  </a:solidFill>
                  <a:latin typeface="Clear Sans"/>
                  <a:ea typeface="Clear Sans"/>
                  <a:cs typeface="Clear Sans"/>
                  <a:sym typeface="Clear Sans"/>
                </a:rPr>
                <a:t> Patel                                  10. Dhiraj Kumar Singh</a:t>
              </a:r>
            </a:p>
            <a:p>
              <a:pPr algn="l">
                <a:lnSpc>
                  <a:spcPts val="3676"/>
                </a:lnSpc>
              </a:pPr>
              <a:endParaRPr lang="en-US" sz="2625" dirty="0">
                <a:solidFill>
                  <a:srgbClr val="FFFFFF"/>
                </a:solidFill>
                <a:latin typeface="Clear Sans"/>
                <a:ea typeface="Clear Sans"/>
                <a:cs typeface="Clear Sans"/>
                <a:sym typeface="Clear Sans"/>
              </a:endParaRPr>
            </a:p>
          </p:txBody>
        </p:sp>
      </p:grpSp>
      <p:sp>
        <p:nvSpPr>
          <p:cNvPr id="6" name="Freeform 6"/>
          <p:cNvSpPr/>
          <p:nvPr/>
        </p:nvSpPr>
        <p:spPr>
          <a:xfrm>
            <a:off x="283454" y="269903"/>
            <a:ext cx="1490492" cy="970320"/>
          </a:xfrm>
          <a:custGeom>
            <a:avLst/>
            <a:gdLst/>
            <a:ahLst/>
            <a:cxnLst/>
            <a:rect l="l" t="t" r="r" b="b"/>
            <a:pathLst>
              <a:path w="1490492" h="970320">
                <a:moveTo>
                  <a:pt x="0" y="0"/>
                </a:moveTo>
                <a:lnTo>
                  <a:pt x="1490492" y="0"/>
                </a:lnTo>
                <a:lnTo>
                  <a:pt x="1490492" y="970320"/>
                </a:lnTo>
                <a:lnTo>
                  <a:pt x="0" y="970320"/>
                </a:lnTo>
                <a:lnTo>
                  <a:pt x="0" y="0"/>
                </a:lnTo>
                <a:close/>
              </a:path>
            </a:pathLst>
          </a:custGeom>
          <a:blipFill>
            <a:blip r:embed="rId2"/>
            <a:stretch>
              <a:fillRect/>
            </a:stretch>
          </a:blipFill>
        </p:spPr>
      </p:sp>
      <p:sp>
        <p:nvSpPr>
          <p:cNvPr id="7" name="Freeform 7"/>
          <p:cNvSpPr/>
          <p:nvPr/>
        </p:nvSpPr>
        <p:spPr>
          <a:xfrm>
            <a:off x="11887200" y="3815786"/>
            <a:ext cx="5519300" cy="5414881"/>
          </a:xfrm>
          <a:custGeom>
            <a:avLst/>
            <a:gdLst/>
            <a:ahLst/>
            <a:cxnLst/>
            <a:rect l="l" t="t" r="r" b="b"/>
            <a:pathLst>
              <a:path w="5519300" h="5414881">
                <a:moveTo>
                  <a:pt x="0" y="0"/>
                </a:moveTo>
                <a:lnTo>
                  <a:pt x="5519300" y="0"/>
                </a:lnTo>
                <a:lnTo>
                  <a:pt x="5519300" y="5414881"/>
                </a:lnTo>
                <a:lnTo>
                  <a:pt x="0" y="5414881"/>
                </a:lnTo>
                <a:lnTo>
                  <a:pt x="0" y="0"/>
                </a:lnTo>
                <a:close/>
              </a:path>
            </a:pathLst>
          </a:custGeom>
          <a:blipFill>
            <a:blip r:embed="rId3">
              <a:alphaModFix amt="44999"/>
            </a:blip>
            <a:stretch>
              <a:fillRect/>
            </a:stretch>
          </a:blipFill>
        </p:spPr>
      </p:sp>
      <p:sp>
        <p:nvSpPr>
          <p:cNvPr id="8" name="TextBox 8"/>
          <p:cNvSpPr txBox="1"/>
          <p:nvPr/>
        </p:nvSpPr>
        <p:spPr>
          <a:xfrm>
            <a:off x="283454" y="3188680"/>
            <a:ext cx="9851146" cy="523241"/>
          </a:xfrm>
          <a:prstGeom prst="rect">
            <a:avLst/>
          </a:prstGeom>
        </p:spPr>
        <p:txBody>
          <a:bodyPr wrap="square" lIns="0" tIns="0" rIns="0" bIns="0" rtlCol="0" anchor="t">
            <a:spAutoFit/>
          </a:bodyPr>
          <a:lstStyle/>
          <a:p>
            <a:pPr algn="ctr">
              <a:lnSpc>
                <a:spcPts val="4070"/>
              </a:lnSpc>
              <a:spcBef>
                <a:spcPct val="0"/>
              </a:spcBef>
            </a:pPr>
            <a:r>
              <a:rPr lang="en-US" sz="3600" dirty="0">
                <a:solidFill>
                  <a:srgbClr val="FFFFFF"/>
                </a:solidFill>
                <a:latin typeface="Clear Sans Bold"/>
                <a:ea typeface="Clear Sans Bold"/>
                <a:cs typeface="Clear Sans Bold"/>
                <a:sym typeface="Clear Sans Bold"/>
              </a:rPr>
              <a:t> Capstone Project Presentation - 23 July 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grpSp>
        <p:nvGrpSpPr>
          <p:cNvPr id="2" name="Group 2"/>
          <p:cNvGrpSpPr/>
          <p:nvPr/>
        </p:nvGrpSpPr>
        <p:grpSpPr>
          <a:xfrm>
            <a:off x="12287250" y="0"/>
            <a:ext cx="6000750" cy="10287000"/>
            <a:chOff x="0" y="0"/>
            <a:chExt cx="8001000" cy="13716000"/>
          </a:xfrm>
        </p:grpSpPr>
        <p:pic>
          <p:nvPicPr>
            <p:cNvPr id="3" name="Picture 3"/>
            <p:cNvPicPr>
              <a:picLocks noChangeAspect="1"/>
            </p:cNvPicPr>
            <p:nvPr/>
          </p:nvPicPr>
          <p:blipFill>
            <a:blip r:embed="rId2"/>
            <a:srcRect t="7142" b="7142"/>
            <a:stretch>
              <a:fillRect/>
            </a:stretch>
          </p:blipFill>
          <p:spPr>
            <a:xfrm>
              <a:off x="0" y="0"/>
              <a:ext cx="8001000" cy="4572000"/>
            </a:xfrm>
            <a:prstGeom prst="rect">
              <a:avLst/>
            </a:prstGeom>
          </p:spPr>
        </p:pic>
        <p:pic>
          <p:nvPicPr>
            <p:cNvPr id="4" name="Picture 4"/>
            <p:cNvPicPr>
              <a:picLocks noChangeAspect="1"/>
            </p:cNvPicPr>
            <p:nvPr/>
          </p:nvPicPr>
          <p:blipFill>
            <a:blip r:embed="rId3"/>
            <a:srcRect t="7142" b="7142"/>
            <a:stretch>
              <a:fillRect/>
            </a:stretch>
          </p:blipFill>
          <p:spPr>
            <a:xfrm>
              <a:off x="0" y="4572000"/>
              <a:ext cx="8001000" cy="4572000"/>
            </a:xfrm>
            <a:prstGeom prst="rect">
              <a:avLst/>
            </a:prstGeom>
          </p:spPr>
        </p:pic>
        <p:pic>
          <p:nvPicPr>
            <p:cNvPr id="5" name="Picture 5"/>
            <p:cNvPicPr>
              <a:picLocks noChangeAspect="1"/>
            </p:cNvPicPr>
            <p:nvPr/>
          </p:nvPicPr>
          <p:blipFill>
            <a:blip r:embed="rId4"/>
            <a:srcRect t="30952" b="30952"/>
            <a:stretch>
              <a:fillRect/>
            </a:stretch>
          </p:blipFill>
          <p:spPr>
            <a:xfrm>
              <a:off x="0" y="9144000"/>
              <a:ext cx="8001000" cy="4572000"/>
            </a:xfrm>
            <a:prstGeom prst="rect">
              <a:avLst/>
            </a:prstGeom>
          </p:spPr>
        </p:pic>
      </p:grpSp>
      <p:sp>
        <p:nvSpPr>
          <p:cNvPr id="6" name="TextBox 6"/>
          <p:cNvSpPr txBox="1"/>
          <p:nvPr/>
        </p:nvSpPr>
        <p:spPr>
          <a:xfrm>
            <a:off x="1028700" y="1095375"/>
            <a:ext cx="8115300" cy="1076325"/>
          </a:xfrm>
          <a:prstGeom prst="rect">
            <a:avLst/>
          </a:prstGeom>
        </p:spPr>
        <p:txBody>
          <a:bodyPr lIns="0" tIns="0" rIns="0" bIns="0" rtlCol="0" anchor="t">
            <a:spAutoFit/>
          </a:bodyPr>
          <a:lstStyle/>
          <a:p>
            <a:pPr algn="l">
              <a:lnSpc>
                <a:spcPts val="8250"/>
              </a:lnSpc>
            </a:pPr>
            <a:r>
              <a:rPr lang="en-US" sz="7500">
                <a:solidFill>
                  <a:srgbClr val="FFFFFF"/>
                </a:solidFill>
                <a:latin typeface="Clear Sans Bold"/>
                <a:ea typeface="Clear Sans Bold"/>
                <a:cs typeface="Clear Sans Bold"/>
                <a:sym typeface="Clear Sans Bold"/>
              </a:rPr>
              <a:t>POST Method</a:t>
            </a:r>
          </a:p>
        </p:txBody>
      </p:sp>
      <p:grpSp>
        <p:nvGrpSpPr>
          <p:cNvPr id="7" name="Group 7"/>
          <p:cNvGrpSpPr/>
          <p:nvPr/>
        </p:nvGrpSpPr>
        <p:grpSpPr>
          <a:xfrm>
            <a:off x="1028700" y="1358013"/>
            <a:ext cx="9772650" cy="3296920"/>
            <a:chOff x="0" y="0"/>
            <a:chExt cx="13030200" cy="4395894"/>
          </a:xfrm>
        </p:grpSpPr>
        <p:sp>
          <p:nvSpPr>
            <p:cNvPr id="8" name="TextBox 8"/>
            <p:cNvSpPr txBox="1"/>
            <p:nvPr/>
          </p:nvSpPr>
          <p:spPr>
            <a:xfrm>
              <a:off x="0" y="0"/>
              <a:ext cx="13030200" cy="660400"/>
            </a:xfrm>
            <a:prstGeom prst="rect">
              <a:avLst/>
            </a:prstGeom>
          </p:spPr>
          <p:txBody>
            <a:bodyPr lIns="0" tIns="0" rIns="0" bIns="0" rtlCol="0" anchor="t">
              <a:spAutoFit/>
            </a:bodyPr>
            <a:lstStyle/>
            <a:p>
              <a:pPr algn="l">
                <a:lnSpc>
                  <a:spcPts val="3960"/>
                </a:lnSpc>
              </a:pPr>
              <a:endParaRPr/>
            </a:p>
          </p:txBody>
        </p:sp>
        <p:sp>
          <p:nvSpPr>
            <p:cNvPr id="9" name="TextBox 9"/>
            <p:cNvSpPr txBox="1"/>
            <p:nvPr/>
          </p:nvSpPr>
          <p:spPr>
            <a:xfrm>
              <a:off x="0" y="1398693"/>
              <a:ext cx="13030200" cy="2997201"/>
            </a:xfrm>
            <a:prstGeom prst="rect">
              <a:avLst/>
            </a:prstGeom>
          </p:spPr>
          <p:txBody>
            <a:bodyPr lIns="0" tIns="0" rIns="0" bIns="0" rtlCol="0" anchor="t">
              <a:spAutoFit/>
            </a:bodyPr>
            <a:lstStyle/>
            <a:p>
              <a:pPr algn="l">
                <a:lnSpc>
                  <a:spcPts val="3674"/>
                </a:lnSpc>
              </a:pPr>
              <a:r>
                <a:rPr lang="en-US" sz="2624">
                  <a:solidFill>
                    <a:srgbClr val="FF914D"/>
                  </a:solidFill>
                  <a:latin typeface="Clear Sans"/>
                  <a:ea typeface="Clear Sans"/>
                  <a:cs typeface="Clear Sans"/>
                  <a:sym typeface="Clear Sans"/>
                </a:rPr>
                <a:t>Purpose:</a:t>
              </a:r>
              <a:r>
                <a:rPr lang="en-US" sz="2624">
                  <a:solidFill>
                    <a:srgbClr val="FFFFFF"/>
                  </a:solidFill>
                  <a:latin typeface="Clear Sans"/>
                  <a:ea typeface="Clear Sans"/>
                  <a:cs typeface="Clear Sans"/>
                  <a:sym typeface="Clear Sans"/>
                </a:rPr>
                <a:t> Create a new configuration.</a:t>
              </a:r>
            </a:p>
            <a:p>
              <a:pPr algn="l">
                <a:lnSpc>
                  <a:spcPts val="3674"/>
                </a:lnSpc>
              </a:pPr>
              <a:r>
                <a:rPr lang="en-US" sz="2624">
                  <a:solidFill>
                    <a:srgbClr val="FF914D"/>
                  </a:solidFill>
                  <a:latin typeface="Clear Sans"/>
                  <a:ea typeface="Clear Sans"/>
                  <a:cs typeface="Clear Sans"/>
                  <a:sym typeface="Clear Sans"/>
                </a:rPr>
                <a:t>Path:</a:t>
              </a:r>
              <a:r>
                <a:rPr lang="en-US" sz="2624">
                  <a:solidFill>
                    <a:srgbClr val="FFFFFF"/>
                  </a:solidFill>
                  <a:latin typeface="Clear Sans"/>
                  <a:ea typeface="Clear Sans"/>
                  <a:cs typeface="Clear Sans"/>
                  <a:sym typeface="Clear Sans"/>
                </a:rPr>
                <a:t> /api/configurations</a:t>
              </a:r>
            </a:p>
            <a:p>
              <a:pPr algn="l">
                <a:lnSpc>
                  <a:spcPts val="3674"/>
                </a:lnSpc>
              </a:pPr>
              <a:r>
                <a:rPr lang="en-US" sz="2624">
                  <a:solidFill>
                    <a:srgbClr val="FF914D"/>
                  </a:solidFill>
                  <a:latin typeface="Clear Sans"/>
                  <a:ea typeface="Clear Sans"/>
                  <a:cs typeface="Clear Sans"/>
                  <a:sym typeface="Clear Sans"/>
                </a:rPr>
                <a:t>Request Body:</a:t>
              </a:r>
              <a:r>
                <a:rPr lang="en-US" sz="2624">
                  <a:solidFill>
                    <a:srgbClr val="FFFFFF"/>
                  </a:solidFill>
                  <a:latin typeface="Clear Sans"/>
                  <a:ea typeface="Clear Sans"/>
                  <a:cs typeface="Clear Sans"/>
                  <a:sym typeface="Clear Sans"/>
                </a:rPr>
                <a:t> Configuration object</a:t>
              </a:r>
            </a:p>
            <a:p>
              <a:pPr algn="l">
                <a:lnSpc>
                  <a:spcPts val="3674"/>
                </a:lnSpc>
              </a:pPr>
              <a:r>
                <a:rPr lang="en-US" sz="2624">
                  <a:solidFill>
                    <a:srgbClr val="FF914D"/>
                  </a:solidFill>
                  <a:latin typeface="Clear Sans"/>
                  <a:ea typeface="Clear Sans"/>
                  <a:cs typeface="Clear Sans"/>
                  <a:sym typeface="Clear Sans"/>
                </a:rPr>
                <a:t>Response:</a:t>
              </a:r>
              <a:r>
                <a:rPr lang="en-US" sz="2624">
                  <a:solidFill>
                    <a:srgbClr val="FFFFFF"/>
                  </a:solidFill>
                  <a:latin typeface="Clear Sans"/>
                  <a:ea typeface="Clear Sans"/>
                  <a:cs typeface="Clear Sans"/>
                  <a:sym typeface="Clear Sans"/>
                </a:rPr>
                <a:t> Created configuration (2O1 CREATED)  </a:t>
              </a:r>
            </a:p>
            <a:p>
              <a:pPr algn="l">
                <a:lnSpc>
                  <a:spcPts val="3674"/>
                </a:lnSpc>
              </a:pPr>
              <a:endParaRPr lang="en-US" sz="2624">
                <a:solidFill>
                  <a:srgbClr val="FFFFFF"/>
                </a:solidFill>
                <a:latin typeface="Clear Sans"/>
                <a:ea typeface="Clear Sans"/>
                <a:cs typeface="Clear Sans"/>
                <a:sym typeface="Clear Sans"/>
              </a:endParaRPr>
            </a:p>
          </p:txBody>
        </p:sp>
      </p:grpSp>
      <p:sp>
        <p:nvSpPr>
          <p:cNvPr id="10" name="TextBox 10"/>
          <p:cNvSpPr txBox="1"/>
          <p:nvPr/>
        </p:nvSpPr>
        <p:spPr>
          <a:xfrm>
            <a:off x="1028700" y="5210175"/>
            <a:ext cx="8115300" cy="1076325"/>
          </a:xfrm>
          <a:prstGeom prst="rect">
            <a:avLst/>
          </a:prstGeom>
        </p:spPr>
        <p:txBody>
          <a:bodyPr lIns="0" tIns="0" rIns="0" bIns="0" rtlCol="0" anchor="t">
            <a:spAutoFit/>
          </a:bodyPr>
          <a:lstStyle/>
          <a:p>
            <a:pPr algn="l">
              <a:lnSpc>
                <a:spcPts val="8250"/>
              </a:lnSpc>
            </a:pPr>
            <a:r>
              <a:rPr lang="en-US" sz="7500">
                <a:solidFill>
                  <a:srgbClr val="FFFFFF"/>
                </a:solidFill>
                <a:latin typeface="Clear Sans Bold"/>
                <a:ea typeface="Clear Sans Bold"/>
                <a:cs typeface="Clear Sans Bold"/>
                <a:sym typeface="Clear Sans Bold"/>
              </a:rPr>
              <a:t>GET Method</a:t>
            </a:r>
          </a:p>
        </p:txBody>
      </p:sp>
      <p:grpSp>
        <p:nvGrpSpPr>
          <p:cNvPr id="11" name="Group 11"/>
          <p:cNvGrpSpPr/>
          <p:nvPr/>
        </p:nvGrpSpPr>
        <p:grpSpPr>
          <a:xfrm>
            <a:off x="1028700" y="5573109"/>
            <a:ext cx="9772650" cy="3296920"/>
            <a:chOff x="0" y="0"/>
            <a:chExt cx="13030200" cy="4395894"/>
          </a:xfrm>
        </p:grpSpPr>
        <p:sp>
          <p:nvSpPr>
            <p:cNvPr id="12" name="TextBox 12"/>
            <p:cNvSpPr txBox="1"/>
            <p:nvPr/>
          </p:nvSpPr>
          <p:spPr>
            <a:xfrm>
              <a:off x="0" y="0"/>
              <a:ext cx="13030200" cy="660400"/>
            </a:xfrm>
            <a:prstGeom prst="rect">
              <a:avLst/>
            </a:prstGeom>
          </p:spPr>
          <p:txBody>
            <a:bodyPr lIns="0" tIns="0" rIns="0" bIns="0" rtlCol="0" anchor="t">
              <a:spAutoFit/>
            </a:bodyPr>
            <a:lstStyle/>
            <a:p>
              <a:pPr algn="l">
                <a:lnSpc>
                  <a:spcPts val="3960"/>
                </a:lnSpc>
              </a:pPr>
              <a:endParaRPr/>
            </a:p>
          </p:txBody>
        </p:sp>
        <p:sp>
          <p:nvSpPr>
            <p:cNvPr id="13" name="TextBox 13"/>
            <p:cNvSpPr txBox="1"/>
            <p:nvPr/>
          </p:nvSpPr>
          <p:spPr>
            <a:xfrm>
              <a:off x="0" y="1398693"/>
              <a:ext cx="13030200" cy="2997201"/>
            </a:xfrm>
            <a:prstGeom prst="rect">
              <a:avLst/>
            </a:prstGeom>
          </p:spPr>
          <p:txBody>
            <a:bodyPr lIns="0" tIns="0" rIns="0" bIns="0" rtlCol="0" anchor="t">
              <a:spAutoFit/>
            </a:bodyPr>
            <a:lstStyle/>
            <a:p>
              <a:pPr algn="l">
                <a:lnSpc>
                  <a:spcPts val="3674"/>
                </a:lnSpc>
              </a:pPr>
              <a:r>
                <a:rPr lang="en-US" sz="2624">
                  <a:solidFill>
                    <a:srgbClr val="FF914D"/>
                  </a:solidFill>
                  <a:latin typeface="Clear Sans"/>
                  <a:ea typeface="Clear Sans"/>
                  <a:cs typeface="Clear Sans"/>
                  <a:sym typeface="Clear Sans"/>
                </a:rPr>
                <a:t>Purpose:</a:t>
              </a:r>
              <a:r>
                <a:rPr lang="en-US" sz="2624">
                  <a:solidFill>
                    <a:srgbClr val="FFFFFF"/>
                  </a:solidFill>
                  <a:latin typeface="Clear Sans"/>
                  <a:ea typeface="Clear Sans"/>
                  <a:cs typeface="Clear Sans"/>
                  <a:sym typeface="Clear Sans"/>
                </a:rPr>
                <a:t> Get configurations for a specific device.</a:t>
              </a:r>
            </a:p>
            <a:p>
              <a:pPr algn="l">
                <a:lnSpc>
                  <a:spcPts val="3674"/>
                </a:lnSpc>
              </a:pPr>
              <a:r>
                <a:rPr lang="en-US" sz="2624">
                  <a:solidFill>
                    <a:srgbClr val="FF914D"/>
                  </a:solidFill>
                  <a:latin typeface="Clear Sans"/>
                  <a:ea typeface="Clear Sans"/>
                  <a:cs typeface="Clear Sans"/>
                  <a:sym typeface="Clear Sans"/>
                </a:rPr>
                <a:t>Path:</a:t>
              </a:r>
              <a:r>
                <a:rPr lang="en-US" sz="2624">
                  <a:solidFill>
                    <a:srgbClr val="FFFFFF"/>
                  </a:solidFill>
                  <a:latin typeface="Clear Sans"/>
                  <a:ea typeface="Clear Sans"/>
                  <a:cs typeface="Clear Sans"/>
                  <a:sym typeface="Clear Sans"/>
                </a:rPr>
                <a:t> /api/configurations/{deviceId}</a:t>
              </a:r>
            </a:p>
            <a:p>
              <a:pPr algn="l">
                <a:lnSpc>
                  <a:spcPts val="3674"/>
                </a:lnSpc>
              </a:pPr>
              <a:r>
                <a:rPr lang="en-US" sz="2624">
                  <a:solidFill>
                    <a:srgbClr val="FF914D"/>
                  </a:solidFill>
                  <a:latin typeface="Clear Sans"/>
                  <a:ea typeface="Clear Sans"/>
                  <a:cs typeface="Clear Sans"/>
                  <a:sym typeface="Clear Sans"/>
                </a:rPr>
                <a:t>Response:</a:t>
              </a:r>
              <a:r>
                <a:rPr lang="en-US" sz="2624">
                  <a:solidFill>
                    <a:srgbClr val="FFFFFF"/>
                  </a:solidFill>
                  <a:latin typeface="Clear Sans"/>
                  <a:ea typeface="Clear Sans"/>
                  <a:cs typeface="Clear Sans"/>
                  <a:sym typeface="Clear Sans"/>
                </a:rPr>
                <a:t> List of configurations (200 OK)</a:t>
              </a:r>
            </a:p>
            <a:p>
              <a:pPr algn="l">
                <a:lnSpc>
                  <a:spcPts val="3674"/>
                </a:lnSpc>
              </a:pPr>
              <a:endParaRPr lang="en-US" sz="2624">
                <a:solidFill>
                  <a:srgbClr val="FFFFFF"/>
                </a:solidFill>
                <a:latin typeface="Clear Sans"/>
                <a:ea typeface="Clear Sans"/>
                <a:cs typeface="Clear Sans"/>
                <a:sym typeface="Clear Sans"/>
              </a:endParaRPr>
            </a:p>
            <a:p>
              <a:pPr algn="l">
                <a:lnSpc>
                  <a:spcPts val="3674"/>
                </a:lnSpc>
              </a:pPr>
              <a:endParaRPr lang="en-US" sz="2624">
                <a:solidFill>
                  <a:srgbClr val="FFFFFF"/>
                </a:solidFill>
                <a:latin typeface="Clear Sans"/>
                <a:ea typeface="Clear Sans"/>
                <a:cs typeface="Clear Sans"/>
                <a:sym typeface="Clear Sans"/>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sp>
        <p:nvSpPr>
          <p:cNvPr id="2" name="TextBox 2"/>
          <p:cNvSpPr txBox="1"/>
          <p:nvPr/>
        </p:nvSpPr>
        <p:spPr>
          <a:xfrm>
            <a:off x="1028700" y="1095375"/>
            <a:ext cx="8115300" cy="1076325"/>
          </a:xfrm>
          <a:prstGeom prst="rect">
            <a:avLst/>
          </a:prstGeom>
        </p:spPr>
        <p:txBody>
          <a:bodyPr lIns="0" tIns="0" rIns="0" bIns="0" rtlCol="0" anchor="t">
            <a:spAutoFit/>
          </a:bodyPr>
          <a:lstStyle/>
          <a:p>
            <a:pPr algn="l">
              <a:lnSpc>
                <a:spcPts val="8250"/>
              </a:lnSpc>
            </a:pPr>
            <a:r>
              <a:rPr lang="en-US" sz="7500">
                <a:solidFill>
                  <a:srgbClr val="FFFFFF"/>
                </a:solidFill>
                <a:latin typeface="Clear Sans Bold"/>
                <a:ea typeface="Clear Sans Bold"/>
                <a:cs typeface="Clear Sans Bold"/>
                <a:sym typeface="Clear Sans Bold"/>
              </a:rPr>
              <a:t>PUT Method</a:t>
            </a:r>
          </a:p>
        </p:txBody>
      </p:sp>
      <p:grpSp>
        <p:nvGrpSpPr>
          <p:cNvPr id="3" name="Group 3"/>
          <p:cNvGrpSpPr/>
          <p:nvPr/>
        </p:nvGrpSpPr>
        <p:grpSpPr>
          <a:xfrm>
            <a:off x="1028700" y="1443899"/>
            <a:ext cx="9772650" cy="4211320"/>
            <a:chOff x="0" y="0"/>
            <a:chExt cx="13030200" cy="5615094"/>
          </a:xfrm>
        </p:grpSpPr>
        <p:sp>
          <p:nvSpPr>
            <p:cNvPr id="4" name="TextBox 4"/>
            <p:cNvSpPr txBox="1"/>
            <p:nvPr/>
          </p:nvSpPr>
          <p:spPr>
            <a:xfrm>
              <a:off x="0" y="0"/>
              <a:ext cx="13030200" cy="660400"/>
            </a:xfrm>
            <a:prstGeom prst="rect">
              <a:avLst/>
            </a:prstGeom>
          </p:spPr>
          <p:txBody>
            <a:bodyPr lIns="0" tIns="0" rIns="0" bIns="0" rtlCol="0" anchor="t">
              <a:spAutoFit/>
            </a:bodyPr>
            <a:lstStyle/>
            <a:p>
              <a:pPr algn="l">
                <a:lnSpc>
                  <a:spcPts val="3960"/>
                </a:lnSpc>
              </a:pPr>
              <a:endParaRPr/>
            </a:p>
          </p:txBody>
        </p:sp>
        <p:sp>
          <p:nvSpPr>
            <p:cNvPr id="5" name="TextBox 5"/>
            <p:cNvSpPr txBox="1"/>
            <p:nvPr/>
          </p:nvSpPr>
          <p:spPr>
            <a:xfrm>
              <a:off x="0" y="1398693"/>
              <a:ext cx="13030200" cy="4216401"/>
            </a:xfrm>
            <a:prstGeom prst="rect">
              <a:avLst/>
            </a:prstGeom>
          </p:spPr>
          <p:txBody>
            <a:bodyPr lIns="0" tIns="0" rIns="0" bIns="0" rtlCol="0" anchor="t">
              <a:spAutoFit/>
            </a:bodyPr>
            <a:lstStyle/>
            <a:p>
              <a:pPr algn="l">
                <a:lnSpc>
                  <a:spcPts val="3674"/>
                </a:lnSpc>
              </a:pPr>
              <a:r>
                <a:rPr lang="en-US" sz="2624">
                  <a:solidFill>
                    <a:srgbClr val="FF914D"/>
                  </a:solidFill>
                  <a:latin typeface="Clear Sans"/>
                  <a:ea typeface="Clear Sans"/>
                  <a:cs typeface="Clear Sans"/>
                  <a:sym typeface="Clear Sans"/>
                </a:rPr>
                <a:t>Purpose: </a:t>
              </a:r>
              <a:r>
                <a:rPr lang="en-US" sz="2624">
                  <a:solidFill>
                    <a:srgbClr val="FFFFFF"/>
                  </a:solidFill>
                  <a:latin typeface="Clear Sans"/>
                  <a:ea typeface="Clear Sans"/>
                  <a:cs typeface="Clear Sans"/>
                  <a:sym typeface="Clear Sans"/>
                </a:rPr>
                <a:t>Modify an existing configuration.</a:t>
              </a:r>
            </a:p>
            <a:p>
              <a:pPr algn="l">
                <a:lnSpc>
                  <a:spcPts val="3674"/>
                </a:lnSpc>
              </a:pPr>
              <a:r>
                <a:rPr lang="en-US" sz="2624">
                  <a:solidFill>
                    <a:srgbClr val="FF914D"/>
                  </a:solidFill>
                  <a:latin typeface="Clear Sans"/>
                  <a:ea typeface="Clear Sans"/>
                  <a:cs typeface="Clear Sans"/>
                  <a:sym typeface="Clear Sans"/>
                </a:rPr>
                <a:t>Path:</a:t>
              </a:r>
              <a:r>
                <a:rPr lang="en-US" sz="2624">
                  <a:solidFill>
                    <a:srgbClr val="FFFFFF"/>
                  </a:solidFill>
                  <a:latin typeface="Clear Sans"/>
                  <a:ea typeface="Clear Sans"/>
                  <a:cs typeface="Clear Sans"/>
                  <a:sym typeface="Clear Sans"/>
                </a:rPr>
                <a:t> /api/configurations/{id}</a:t>
              </a:r>
            </a:p>
            <a:p>
              <a:pPr algn="l">
                <a:lnSpc>
                  <a:spcPts val="3674"/>
                </a:lnSpc>
              </a:pPr>
              <a:r>
                <a:rPr lang="en-US" sz="2624">
                  <a:solidFill>
                    <a:srgbClr val="FF914D"/>
                  </a:solidFill>
                  <a:latin typeface="Clear Sans"/>
                  <a:ea typeface="Clear Sans"/>
                  <a:cs typeface="Clear Sans"/>
                  <a:sym typeface="Clear Sans"/>
                </a:rPr>
                <a:t>Request Body:</a:t>
              </a:r>
              <a:r>
                <a:rPr lang="en-US" sz="2624">
                  <a:solidFill>
                    <a:srgbClr val="FFFFFF"/>
                  </a:solidFill>
                  <a:latin typeface="Clear Sans"/>
                  <a:ea typeface="Clear Sans"/>
                  <a:cs typeface="Clear Sans"/>
                  <a:sym typeface="Clear Sans"/>
                </a:rPr>
                <a:t> Updated Configuration object</a:t>
              </a:r>
            </a:p>
            <a:p>
              <a:pPr algn="l">
                <a:lnSpc>
                  <a:spcPts val="3674"/>
                </a:lnSpc>
              </a:pPr>
              <a:r>
                <a:rPr lang="en-US" sz="2624">
                  <a:solidFill>
                    <a:srgbClr val="FF914D"/>
                  </a:solidFill>
                  <a:latin typeface="Clear Sans"/>
                  <a:ea typeface="Clear Sans"/>
                  <a:cs typeface="Clear Sans"/>
                  <a:sym typeface="Clear Sans"/>
                </a:rPr>
                <a:t>Response:</a:t>
              </a:r>
              <a:r>
                <a:rPr lang="en-US" sz="2624">
                  <a:solidFill>
                    <a:srgbClr val="FFFFFF"/>
                  </a:solidFill>
                  <a:latin typeface="Clear Sans"/>
                  <a:ea typeface="Clear Sans"/>
                  <a:cs typeface="Clear Sans"/>
                  <a:sym typeface="Clear Sans"/>
                </a:rPr>
                <a:t> </a:t>
              </a:r>
              <a:r>
                <a:rPr lang="en-US" sz="2624">
                  <a:solidFill>
                    <a:srgbClr val="FFFFFF"/>
                  </a:solidFill>
                  <a:latin typeface="Clear Sans Bold"/>
                  <a:ea typeface="Clear Sans Bold"/>
                  <a:cs typeface="Clear Sans Bold"/>
                  <a:sym typeface="Clear Sans Bold"/>
                </a:rPr>
                <a:t>Updated configuration</a:t>
              </a:r>
              <a:r>
                <a:rPr lang="en-US" sz="2624">
                  <a:solidFill>
                    <a:srgbClr val="FFFFFF"/>
                  </a:solidFill>
                  <a:latin typeface="Clear Sans"/>
                  <a:ea typeface="Clear Sans"/>
                  <a:cs typeface="Clear Sans"/>
                  <a:sym typeface="Clear Sans"/>
                </a:rPr>
                <a:t> (200 OK)</a:t>
              </a:r>
              <a:r>
                <a:rPr lang="en-US" sz="2624">
                  <a:solidFill>
                    <a:srgbClr val="FFFFFF"/>
                  </a:solidFill>
                  <a:latin typeface="Clear Sans Bold"/>
                  <a:ea typeface="Clear Sans Bold"/>
                  <a:cs typeface="Clear Sans Bold"/>
                  <a:sym typeface="Clear Sans Bold"/>
                </a:rPr>
                <a:t>  or</a:t>
              </a:r>
            </a:p>
            <a:p>
              <a:pPr algn="l">
                <a:lnSpc>
                  <a:spcPts val="3674"/>
                </a:lnSpc>
              </a:pPr>
              <a:r>
                <a:rPr lang="en-US" sz="2624">
                  <a:solidFill>
                    <a:srgbClr val="FFFFFF"/>
                  </a:solidFill>
                  <a:latin typeface="Clear Sans Bold"/>
                  <a:ea typeface="Clear Sans Bold"/>
                  <a:cs typeface="Clear Sans Bold"/>
                  <a:sym typeface="Clear Sans Bold"/>
                </a:rPr>
                <a:t>Failure</a:t>
              </a:r>
              <a:r>
                <a:rPr lang="en-US" sz="2624">
                  <a:solidFill>
                    <a:srgbClr val="FFFFFF"/>
                  </a:solidFill>
                  <a:latin typeface="Clear Sans"/>
                  <a:ea typeface="Clear Sans"/>
                  <a:cs typeface="Clear Sans"/>
                  <a:sym typeface="Clear Sans"/>
                </a:rPr>
                <a:t> ( 404 Not Found if configuration does not exist)</a:t>
              </a:r>
            </a:p>
            <a:p>
              <a:pPr algn="l">
                <a:lnSpc>
                  <a:spcPts val="3674"/>
                </a:lnSpc>
              </a:pPr>
              <a:endParaRPr lang="en-US" sz="2624">
                <a:solidFill>
                  <a:srgbClr val="FFFFFF"/>
                </a:solidFill>
                <a:latin typeface="Clear Sans"/>
                <a:ea typeface="Clear Sans"/>
                <a:cs typeface="Clear Sans"/>
                <a:sym typeface="Clear Sans"/>
              </a:endParaRPr>
            </a:p>
            <a:p>
              <a:pPr algn="l">
                <a:lnSpc>
                  <a:spcPts val="3674"/>
                </a:lnSpc>
              </a:pPr>
              <a:endParaRPr lang="en-US" sz="2624">
                <a:solidFill>
                  <a:srgbClr val="FFFFFF"/>
                </a:solidFill>
                <a:latin typeface="Clear Sans"/>
                <a:ea typeface="Clear Sans"/>
                <a:cs typeface="Clear Sans"/>
                <a:sym typeface="Clear Sans"/>
              </a:endParaRPr>
            </a:p>
          </p:txBody>
        </p:sp>
      </p:grpSp>
      <p:sp>
        <p:nvSpPr>
          <p:cNvPr id="6" name="TextBox 6"/>
          <p:cNvSpPr txBox="1"/>
          <p:nvPr/>
        </p:nvSpPr>
        <p:spPr>
          <a:xfrm>
            <a:off x="1028700" y="5474244"/>
            <a:ext cx="8115300" cy="1076325"/>
          </a:xfrm>
          <a:prstGeom prst="rect">
            <a:avLst/>
          </a:prstGeom>
        </p:spPr>
        <p:txBody>
          <a:bodyPr lIns="0" tIns="0" rIns="0" bIns="0" rtlCol="0" anchor="t">
            <a:spAutoFit/>
          </a:bodyPr>
          <a:lstStyle/>
          <a:p>
            <a:pPr algn="l">
              <a:lnSpc>
                <a:spcPts val="8250"/>
              </a:lnSpc>
            </a:pPr>
            <a:r>
              <a:rPr lang="en-US" sz="7500">
                <a:solidFill>
                  <a:srgbClr val="FFFFFF"/>
                </a:solidFill>
                <a:latin typeface="Clear Sans Bold"/>
                <a:ea typeface="Clear Sans Bold"/>
                <a:cs typeface="Clear Sans Bold"/>
                <a:sym typeface="Clear Sans Bold"/>
              </a:rPr>
              <a:t>DELETE Method</a:t>
            </a:r>
          </a:p>
        </p:txBody>
      </p:sp>
      <p:sp>
        <p:nvSpPr>
          <p:cNvPr id="7" name="TextBox 7"/>
          <p:cNvSpPr txBox="1"/>
          <p:nvPr/>
        </p:nvSpPr>
        <p:spPr>
          <a:xfrm>
            <a:off x="1028700" y="5407569"/>
            <a:ext cx="9772650" cy="495300"/>
          </a:xfrm>
          <a:prstGeom prst="rect">
            <a:avLst/>
          </a:prstGeom>
        </p:spPr>
        <p:txBody>
          <a:bodyPr lIns="0" tIns="0" rIns="0" bIns="0" rtlCol="0" anchor="t">
            <a:spAutoFit/>
          </a:bodyPr>
          <a:lstStyle/>
          <a:p>
            <a:pPr algn="l">
              <a:lnSpc>
                <a:spcPts val="3960"/>
              </a:lnSpc>
            </a:pPr>
            <a:endParaRPr/>
          </a:p>
        </p:txBody>
      </p:sp>
      <p:sp>
        <p:nvSpPr>
          <p:cNvPr id="8" name="TextBox 8"/>
          <p:cNvSpPr txBox="1"/>
          <p:nvPr/>
        </p:nvSpPr>
        <p:spPr>
          <a:xfrm>
            <a:off x="1028700" y="6832699"/>
            <a:ext cx="9772650" cy="2714625"/>
          </a:xfrm>
          <a:prstGeom prst="rect">
            <a:avLst/>
          </a:prstGeom>
        </p:spPr>
        <p:txBody>
          <a:bodyPr lIns="0" tIns="0" rIns="0" bIns="0" rtlCol="0" anchor="t">
            <a:spAutoFit/>
          </a:bodyPr>
          <a:lstStyle/>
          <a:p>
            <a:pPr algn="l">
              <a:lnSpc>
                <a:spcPts val="3674"/>
              </a:lnSpc>
            </a:pPr>
            <a:r>
              <a:rPr lang="en-US" sz="2624">
                <a:solidFill>
                  <a:srgbClr val="FF914D"/>
                </a:solidFill>
                <a:latin typeface="Clear Sans"/>
                <a:ea typeface="Clear Sans"/>
                <a:cs typeface="Clear Sans"/>
                <a:sym typeface="Clear Sans"/>
              </a:rPr>
              <a:t>Purpose:</a:t>
            </a:r>
            <a:r>
              <a:rPr lang="en-US" sz="2624">
                <a:solidFill>
                  <a:srgbClr val="FFFFFF"/>
                </a:solidFill>
                <a:latin typeface="Clear Sans"/>
                <a:ea typeface="Clear Sans"/>
                <a:cs typeface="Clear Sans"/>
                <a:sym typeface="Clear Sans"/>
              </a:rPr>
              <a:t> Remove an existing configuration.</a:t>
            </a:r>
          </a:p>
          <a:p>
            <a:pPr algn="l">
              <a:lnSpc>
                <a:spcPts val="3674"/>
              </a:lnSpc>
            </a:pPr>
            <a:r>
              <a:rPr lang="en-US" sz="2624">
                <a:solidFill>
                  <a:srgbClr val="FF914D"/>
                </a:solidFill>
                <a:latin typeface="Clear Sans"/>
                <a:ea typeface="Clear Sans"/>
                <a:cs typeface="Clear Sans"/>
                <a:sym typeface="Clear Sans"/>
              </a:rPr>
              <a:t>Path:</a:t>
            </a:r>
            <a:r>
              <a:rPr lang="en-US" sz="2624">
                <a:solidFill>
                  <a:srgbClr val="FFFFFF"/>
                </a:solidFill>
                <a:latin typeface="Clear Sans"/>
                <a:ea typeface="Clear Sans"/>
                <a:cs typeface="Clear Sans"/>
                <a:sym typeface="Clear Sans"/>
              </a:rPr>
              <a:t> /api/configurations/{id}</a:t>
            </a:r>
          </a:p>
          <a:p>
            <a:pPr algn="l">
              <a:lnSpc>
                <a:spcPts val="3674"/>
              </a:lnSpc>
            </a:pPr>
            <a:r>
              <a:rPr lang="en-US" sz="2624">
                <a:solidFill>
                  <a:srgbClr val="FF914D"/>
                </a:solidFill>
                <a:latin typeface="Clear Sans"/>
                <a:ea typeface="Clear Sans"/>
                <a:cs typeface="Clear Sans"/>
                <a:sym typeface="Clear Sans"/>
              </a:rPr>
              <a:t>Request Body:</a:t>
            </a:r>
            <a:r>
              <a:rPr lang="en-US" sz="2624">
                <a:solidFill>
                  <a:srgbClr val="FFFFFF"/>
                </a:solidFill>
                <a:latin typeface="Clear Sans"/>
                <a:ea typeface="Clear Sans"/>
                <a:cs typeface="Clear Sans"/>
                <a:sym typeface="Clear Sans"/>
              </a:rPr>
              <a:t> None</a:t>
            </a:r>
          </a:p>
          <a:p>
            <a:pPr algn="l">
              <a:lnSpc>
                <a:spcPts val="3674"/>
              </a:lnSpc>
            </a:pPr>
            <a:r>
              <a:rPr lang="en-US" sz="2624">
                <a:solidFill>
                  <a:srgbClr val="FF914D"/>
                </a:solidFill>
                <a:latin typeface="Clear Sans"/>
                <a:ea typeface="Clear Sans"/>
                <a:cs typeface="Clear Sans"/>
                <a:sym typeface="Clear Sans"/>
              </a:rPr>
              <a:t>Response:</a:t>
            </a:r>
            <a:r>
              <a:rPr lang="en-US" sz="2624">
                <a:solidFill>
                  <a:srgbClr val="FFFFFF"/>
                </a:solidFill>
                <a:latin typeface="Clear Sans"/>
                <a:ea typeface="Clear Sans"/>
                <a:cs typeface="Clear Sans"/>
                <a:sym typeface="Clear Sans"/>
              </a:rPr>
              <a:t> Status indicating success or failure ( 204</a:t>
            </a:r>
            <a:r>
              <a:rPr lang="en-US" sz="2624">
                <a:solidFill>
                  <a:srgbClr val="FFFFFF"/>
                </a:solidFill>
                <a:latin typeface="Clear Sans Bold"/>
                <a:ea typeface="Clear Sans Bold"/>
                <a:cs typeface="Clear Sans Bold"/>
                <a:sym typeface="Clear Sans Bold"/>
              </a:rPr>
              <a:t> No Conten</a:t>
            </a:r>
            <a:r>
              <a:rPr lang="en-US" sz="2624">
                <a:solidFill>
                  <a:srgbClr val="FFFFFF"/>
                </a:solidFill>
                <a:latin typeface="Clear Sans"/>
                <a:ea typeface="Clear Sans"/>
                <a:cs typeface="Clear Sans"/>
                <a:sym typeface="Clear Sans"/>
              </a:rPr>
              <a:t>t  </a:t>
            </a:r>
            <a:r>
              <a:rPr lang="en-US" sz="2624">
                <a:solidFill>
                  <a:srgbClr val="FFFFFF"/>
                </a:solidFill>
                <a:latin typeface="Clear Sans Bold"/>
                <a:ea typeface="Clear Sans Bold"/>
                <a:cs typeface="Clear Sans Bold"/>
                <a:sym typeface="Clear Sans Bold"/>
              </a:rPr>
              <a:t>or </a:t>
            </a:r>
            <a:r>
              <a:rPr lang="en-US" sz="2624">
                <a:solidFill>
                  <a:srgbClr val="FFFFFF"/>
                </a:solidFill>
                <a:latin typeface="Clear Sans"/>
                <a:ea typeface="Clear Sans"/>
                <a:cs typeface="Clear Sans"/>
                <a:sym typeface="Clear Sans"/>
              </a:rPr>
              <a:t>404 </a:t>
            </a:r>
            <a:r>
              <a:rPr lang="en-US" sz="2624">
                <a:solidFill>
                  <a:srgbClr val="FFFFFF"/>
                </a:solidFill>
                <a:latin typeface="Clear Sans Bold"/>
                <a:ea typeface="Clear Sans Bold"/>
                <a:cs typeface="Clear Sans Bold"/>
                <a:sym typeface="Clear Sans Bold"/>
              </a:rPr>
              <a:t>Not Found</a:t>
            </a:r>
            <a:r>
              <a:rPr lang="en-US" sz="2624">
                <a:solidFill>
                  <a:srgbClr val="FFFFFF"/>
                </a:solidFill>
                <a:latin typeface="Clear Sans"/>
                <a:ea typeface="Clear Sans"/>
                <a:cs typeface="Clear Sans"/>
                <a:sym typeface="Clear Sans"/>
              </a:rPr>
              <a:t> if configuration does not exist)</a:t>
            </a:r>
          </a:p>
          <a:p>
            <a:pPr algn="l">
              <a:lnSpc>
                <a:spcPts val="3674"/>
              </a:lnSpc>
            </a:pPr>
            <a:endParaRPr lang="en-US" sz="2624">
              <a:solidFill>
                <a:srgbClr val="FFFFFF"/>
              </a:solidFill>
              <a:latin typeface="Clear Sans"/>
              <a:ea typeface="Clear Sans"/>
              <a:cs typeface="Clear Sans"/>
              <a:sym typeface="Clear Sans"/>
            </a:endParaRPr>
          </a:p>
        </p:txBody>
      </p:sp>
      <p:grpSp>
        <p:nvGrpSpPr>
          <p:cNvPr id="9" name="Group 9"/>
          <p:cNvGrpSpPr/>
          <p:nvPr/>
        </p:nvGrpSpPr>
        <p:grpSpPr>
          <a:xfrm>
            <a:off x="12287250" y="0"/>
            <a:ext cx="6000750" cy="10287000"/>
            <a:chOff x="0" y="0"/>
            <a:chExt cx="8001000" cy="13716000"/>
          </a:xfrm>
        </p:grpSpPr>
        <p:pic>
          <p:nvPicPr>
            <p:cNvPr id="10" name="Picture 10"/>
            <p:cNvPicPr>
              <a:picLocks noChangeAspect="1"/>
            </p:cNvPicPr>
            <p:nvPr/>
          </p:nvPicPr>
          <p:blipFill>
            <a:blip r:embed="rId2"/>
            <a:srcRect t="7142" b="7142"/>
            <a:stretch>
              <a:fillRect/>
            </a:stretch>
          </p:blipFill>
          <p:spPr>
            <a:xfrm>
              <a:off x="0" y="0"/>
              <a:ext cx="8001000" cy="4572000"/>
            </a:xfrm>
            <a:prstGeom prst="rect">
              <a:avLst/>
            </a:prstGeom>
          </p:spPr>
        </p:pic>
        <p:pic>
          <p:nvPicPr>
            <p:cNvPr id="11" name="Picture 11"/>
            <p:cNvPicPr>
              <a:picLocks noChangeAspect="1"/>
            </p:cNvPicPr>
            <p:nvPr/>
          </p:nvPicPr>
          <p:blipFill>
            <a:blip r:embed="rId3"/>
            <a:srcRect t="7142" b="7142"/>
            <a:stretch>
              <a:fillRect/>
            </a:stretch>
          </p:blipFill>
          <p:spPr>
            <a:xfrm>
              <a:off x="0" y="4572000"/>
              <a:ext cx="8001000" cy="4572000"/>
            </a:xfrm>
            <a:prstGeom prst="rect">
              <a:avLst/>
            </a:prstGeom>
          </p:spPr>
        </p:pic>
        <p:pic>
          <p:nvPicPr>
            <p:cNvPr id="12" name="Picture 12"/>
            <p:cNvPicPr>
              <a:picLocks noChangeAspect="1"/>
            </p:cNvPicPr>
            <p:nvPr/>
          </p:nvPicPr>
          <p:blipFill>
            <a:blip r:embed="rId4"/>
            <a:srcRect t="30952" b="30952"/>
            <a:stretch>
              <a:fillRect/>
            </a:stretch>
          </p:blipFill>
          <p:spPr>
            <a:xfrm>
              <a:off x="0" y="9144000"/>
              <a:ext cx="8001000" cy="4572000"/>
            </a:xfrm>
            <a:prstGeom prst="rect">
              <a:avLst/>
            </a:prstGeom>
          </p:spPr>
        </p:pic>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365659" y="2330169"/>
            <a:ext cx="10167232" cy="6648139"/>
          </a:xfrm>
          <a:custGeom>
            <a:avLst/>
            <a:gdLst/>
            <a:ahLst/>
            <a:cxnLst/>
            <a:rect l="l" t="t" r="r" b="b"/>
            <a:pathLst>
              <a:path w="10167232" h="6648139">
                <a:moveTo>
                  <a:pt x="0" y="0"/>
                </a:moveTo>
                <a:lnTo>
                  <a:pt x="10167232" y="0"/>
                </a:lnTo>
                <a:lnTo>
                  <a:pt x="10167232" y="6648139"/>
                </a:lnTo>
                <a:lnTo>
                  <a:pt x="0" y="6648139"/>
                </a:lnTo>
                <a:lnTo>
                  <a:pt x="0" y="0"/>
                </a:lnTo>
                <a:close/>
              </a:path>
            </a:pathLst>
          </a:custGeom>
          <a:blipFill>
            <a:blip r:embed="rId2"/>
            <a:stretch>
              <a:fillRect l="-1082" r="-2493"/>
            </a:stretch>
          </a:blipFill>
        </p:spPr>
      </p:sp>
      <p:sp>
        <p:nvSpPr>
          <p:cNvPr id="3" name="TextBox 3"/>
          <p:cNvSpPr txBox="1"/>
          <p:nvPr/>
        </p:nvSpPr>
        <p:spPr>
          <a:xfrm>
            <a:off x="2314577" y="304800"/>
            <a:ext cx="12757141" cy="1295400"/>
          </a:xfrm>
          <a:prstGeom prst="rect">
            <a:avLst/>
          </a:prstGeom>
        </p:spPr>
        <p:txBody>
          <a:bodyPr lIns="0" tIns="0" rIns="0" bIns="0" rtlCol="0" anchor="t">
            <a:spAutoFit/>
          </a:bodyPr>
          <a:lstStyle/>
          <a:p>
            <a:pPr algn="ctr">
              <a:lnSpc>
                <a:spcPts val="10500"/>
              </a:lnSpc>
            </a:pPr>
            <a:r>
              <a:rPr lang="en-US" sz="7500">
                <a:solidFill>
                  <a:srgbClr val="000000"/>
                </a:solidFill>
                <a:latin typeface="Canva Sans Bold"/>
                <a:ea typeface="Canva Sans Bold"/>
                <a:cs typeface="Canva Sans Bold"/>
                <a:sym typeface="Canva Sans Bold"/>
              </a:rPr>
              <a:t>Adding ORM in pom.xml</a:t>
            </a:r>
          </a:p>
        </p:txBody>
      </p:sp>
      <p:sp>
        <p:nvSpPr>
          <p:cNvPr id="4" name="TextBox 4"/>
          <p:cNvSpPr txBox="1"/>
          <p:nvPr/>
        </p:nvSpPr>
        <p:spPr>
          <a:xfrm>
            <a:off x="336120" y="2910069"/>
            <a:ext cx="6481696" cy="5412139"/>
          </a:xfrm>
          <a:prstGeom prst="rect">
            <a:avLst/>
          </a:prstGeom>
        </p:spPr>
        <p:txBody>
          <a:bodyPr lIns="0" tIns="0" rIns="0" bIns="0" rtlCol="0" anchor="t">
            <a:spAutoFit/>
          </a:bodyPr>
          <a:lstStyle/>
          <a:p>
            <a:pPr algn="l">
              <a:lnSpc>
                <a:spcPts val="5448"/>
              </a:lnSpc>
            </a:pPr>
            <a:r>
              <a:rPr lang="en-US" sz="3891">
                <a:solidFill>
                  <a:srgbClr val="000000"/>
                </a:solidFill>
                <a:latin typeface="Canva Sans"/>
                <a:ea typeface="Canva Sans"/>
                <a:cs typeface="Canva Sans"/>
                <a:sym typeface="Canva Sans"/>
              </a:rPr>
              <a:t>Include Hibernate ORM in the pom.xml to enable mapping Java objects to database tables.</a:t>
            </a:r>
          </a:p>
          <a:p>
            <a:pPr algn="l">
              <a:lnSpc>
                <a:spcPts val="5448"/>
              </a:lnSpc>
            </a:pPr>
            <a:endParaRPr lang="en-US" sz="3891">
              <a:solidFill>
                <a:srgbClr val="000000"/>
              </a:solidFill>
              <a:latin typeface="Canva Sans"/>
              <a:ea typeface="Canva Sans"/>
              <a:cs typeface="Canva Sans"/>
              <a:sym typeface="Canva Sans"/>
            </a:endParaRPr>
          </a:p>
          <a:p>
            <a:pPr algn="l">
              <a:lnSpc>
                <a:spcPts val="5448"/>
              </a:lnSpc>
            </a:pPr>
            <a:r>
              <a:rPr lang="en-US" sz="3891">
                <a:solidFill>
                  <a:srgbClr val="000000"/>
                </a:solidFill>
                <a:latin typeface="Canva Sans"/>
                <a:ea typeface="Canva Sans"/>
                <a:cs typeface="Canva Sans"/>
                <a:sym typeface="Canva Sans"/>
              </a:rPr>
              <a:t>This simplifies database interactions and ensures seamless data persistence.</a:t>
            </a:r>
          </a:p>
        </p:txBody>
      </p:sp>
      <p:sp>
        <p:nvSpPr>
          <p:cNvPr id="5" name="Freeform 5"/>
          <p:cNvSpPr/>
          <p:nvPr/>
        </p:nvSpPr>
        <p:spPr>
          <a:xfrm>
            <a:off x="16627166" y="9168374"/>
            <a:ext cx="1438987" cy="947181"/>
          </a:xfrm>
          <a:custGeom>
            <a:avLst/>
            <a:gdLst/>
            <a:ahLst/>
            <a:cxnLst/>
            <a:rect l="l" t="t" r="r" b="b"/>
            <a:pathLst>
              <a:path w="1438987" h="947181">
                <a:moveTo>
                  <a:pt x="0" y="0"/>
                </a:moveTo>
                <a:lnTo>
                  <a:pt x="1438987" y="0"/>
                </a:lnTo>
                <a:lnTo>
                  <a:pt x="1438987" y="947181"/>
                </a:lnTo>
                <a:lnTo>
                  <a:pt x="0" y="947181"/>
                </a:lnTo>
                <a:lnTo>
                  <a:pt x="0" y="0"/>
                </a:lnTo>
                <a:close/>
              </a:path>
            </a:pathLst>
          </a:custGeom>
          <a:blipFill>
            <a:blip r:embed="rId3"/>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1350" y="5621"/>
            <a:ext cx="9225350" cy="10281379"/>
          </a:xfrm>
          <a:custGeom>
            <a:avLst/>
            <a:gdLst/>
            <a:ahLst/>
            <a:cxnLst/>
            <a:rect l="l" t="t" r="r" b="b"/>
            <a:pathLst>
              <a:path w="9225350" h="10215801">
                <a:moveTo>
                  <a:pt x="0" y="0"/>
                </a:moveTo>
                <a:lnTo>
                  <a:pt x="9225350" y="0"/>
                </a:lnTo>
                <a:lnTo>
                  <a:pt x="9225350" y="10215801"/>
                </a:lnTo>
                <a:lnTo>
                  <a:pt x="0" y="10215801"/>
                </a:lnTo>
                <a:lnTo>
                  <a:pt x="0" y="0"/>
                </a:lnTo>
                <a:close/>
              </a:path>
            </a:pathLst>
          </a:custGeom>
          <a:blipFill>
            <a:blip r:embed="rId2"/>
            <a:stretch>
              <a:fillRect/>
            </a:stretch>
          </a:blipFill>
        </p:spPr>
      </p:sp>
      <p:sp>
        <p:nvSpPr>
          <p:cNvPr id="3" name="TextBox 3"/>
          <p:cNvSpPr txBox="1"/>
          <p:nvPr/>
        </p:nvSpPr>
        <p:spPr>
          <a:xfrm>
            <a:off x="10119442" y="2179062"/>
            <a:ext cx="7923933" cy="10191117"/>
          </a:xfrm>
          <a:prstGeom prst="rect">
            <a:avLst/>
          </a:prstGeom>
        </p:spPr>
        <p:txBody>
          <a:bodyPr lIns="0" tIns="0" rIns="0" bIns="0" rtlCol="0" anchor="t">
            <a:spAutoFit/>
          </a:bodyPr>
          <a:lstStyle/>
          <a:p>
            <a:pPr algn="ctr">
              <a:lnSpc>
                <a:spcPts val="2659"/>
              </a:lnSpc>
            </a:pPr>
            <a:endParaRPr/>
          </a:p>
          <a:p>
            <a:pPr algn="l">
              <a:lnSpc>
                <a:spcPts val="3688"/>
              </a:lnSpc>
            </a:pPr>
            <a:r>
              <a:rPr lang="en-US" sz="2634">
                <a:solidFill>
                  <a:srgbClr val="5271FF"/>
                </a:solidFill>
                <a:latin typeface="Lora Bold"/>
                <a:ea typeface="Lora Bold"/>
                <a:cs typeface="Lora Bold"/>
                <a:sym typeface="Lora Bold"/>
              </a:rPr>
              <a:t>CREATE TABLE</a:t>
            </a:r>
            <a:r>
              <a:rPr lang="en-US" sz="2634">
                <a:solidFill>
                  <a:srgbClr val="000000"/>
                </a:solidFill>
                <a:latin typeface="Lora Bold"/>
                <a:ea typeface="Lora Bold"/>
                <a:cs typeface="Lora Bold"/>
                <a:sym typeface="Lora Bold"/>
              </a:rPr>
              <a:t> configurations (</a:t>
            </a:r>
          </a:p>
          <a:p>
            <a:pPr algn="l">
              <a:lnSpc>
                <a:spcPts val="3688"/>
              </a:lnSpc>
            </a:pPr>
            <a:endParaRPr lang="en-US" sz="2634">
              <a:solidFill>
                <a:srgbClr val="000000"/>
              </a:solidFill>
              <a:latin typeface="Lora Bold"/>
              <a:ea typeface="Lora Bold"/>
              <a:cs typeface="Lora Bold"/>
              <a:sym typeface="Lora Bold"/>
            </a:endParaRPr>
          </a:p>
          <a:p>
            <a:pPr algn="l">
              <a:lnSpc>
                <a:spcPts val="3688"/>
              </a:lnSpc>
            </a:pPr>
            <a:r>
              <a:rPr lang="en-US" sz="2634">
                <a:solidFill>
                  <a:srgbClr val="000000"/>
                </a:solidFill>
                <a:latin typeface="Lora Bold"/>
                <a:ea typeface="Lora Bold"/>
                <a:cs typeface="Lora Bold"/>
                <a:sym typeface="Lora Bold"/>
              </a:rPr>
              <a:t>id </a:t>
            </a:r>
            <a:r>
              <a:rPr lang="en-US" sz="2634">
                <a:solidFill>
                  <a:srgbClr val="890D63"/>
                </a:solidFill>
                <a:latin typeface="Lora Bold"/>
                <a:ea typeface="Lora Bold"/>
                <a:cs typeface="Lora Bold"/>
                <a:sym typeface="Lora Bold"/>
              </a:rPr>
              <a:t>INT</a:t>
            </a:r>
            <a:r>
              <a:rPr lang="en-US" sz="2634">
                <a:solidFill>
                  <a:srgbClr val="000000"/>
                </a:solidFill>
                <a:latin typeface="Lora Bold"/>
                <a:ea typeface="Lora Bold"/>
                <a:cs typeface="Lora Bold"/>
                <a:sym typeface="Lora Bold"/>
              </a:rPr>
              <a:t> AUTO_INCREMENT </a:t>
            </a:r>
            <a:r>
              <a:rPr lang="en-US" sz="2634">
                <a:solidFill>
                  <a:srgbClr val="5271FF"/>
                </a:solidFill>
                <a:latin typeface="Lora Bold"/>
                <a:ea typeface="Lora Bold"/>
                <a:cs typeface="Lora Bold"/>
                <a:sym typeface="Lora Bold"/>
              </a:rPr>
              <a:t>PRIMARY KEY,</a:t>
            </a:r>
          </a:p>
          <a:p>
            <a:pPr algn="l">
              <a:lnSpc>
                <a:spcPts val="3688"/>
              </a:lnSpc>
            </a:pPr>
            <a:endParaRPr lang="en-US" sz="2634">
              <a:solidFill>
                <a:srgbClr val="5271FF"/>
              </a:solidFill>
              <a:latin typeface="Lora Bold"/>
              <a:ea typeface="Lora Bold"/>
              <a:cs typeface="Lora Bold"/>
              <a:sym typeface="Lora Bold"/>
            </a:endParaRPr>
          </a:p>
          <a:p>
            <a:pPr algn="l">
              <a:lnSpc>
                <a:spcPts val="3688"/>
              </a:lnSpc>
            </a:pPr>
            <a:r>
              <a:rPr lang="en-US" sz="2634">
                <a:solidFill>
                  <a:srgbClr val="000000"/>
                </a:solidFill>
                <a:latin typeface="Lora Bold"/>
                <a:ea typeface="Lora Bold"/>
                <a:cs typeface="Lora Bold"/>
                <a:sym typeface="Lora Bold"/>
              </a:rPr>
              <a:t>device_id</a:t>
            </a:r>
            <a:r>
              <a:rPr lang="en-US" sz="2634">
                <a:solidFill>
                  <a:srgbClr val="890D63"/>
                </a:solidFill>
                <a:latin typeface="Lora Bold"/>
                <a:ea typeface="Lora Bold"/>
                <a:cs typeface="Lora Bold"/>
                <a:sym typeface="Lora Bold"/>
              </a:rPr>
              <a:t> VARCHAR</a:t>
            </a:r>
            <a:r>
              <a:rPr lang="en-US" sz="2634">
                <a:solidFill>
                  <a:srgbClr val="000000"/>
                </a:solidFill>
                <a:latin typeface="Lora Bold"/>
                <a:ea typeface="Lora Bold"/>
                <a:cs typeface="Lora Bold"/>
                <a:sym typeface="Lora Bold"/>
              </a:rPr>
              <a:t>(</a:t>
            </a:r>
            <a:r>
              <a:rPr lang="en-US" sz="2634">
                <a:solidFill>
                  <a:srgbClr val="890D63"/>
                </a:solidFill>
                <a:latin typeface="Lora Bold"/>
                <a:ea typeface="Lora Bold"/>
                <a:cs typeface="Lora Bold"/>
                <a:sym typeface="Lora Bold"/>
              </a:rPr>
              <a:t>255</a:t>
            </a:r>
            <a:r>
              <a:rPr lang="en-US" sz="2634">
                <a:solidFill>
                  <a:srgbClr val="000000"/>
                </a:solidFill>
                <a:latin typeface="Lora Bold"/>
                <a:ea typeface="Lora Bold"/>
                <a:cs typeface="Lora Bold"/>
                <a:sym typeface="Lora Bold"/>
              </a:rPr>
              <a:t>)</a:t>
            </a:r>
            <a:r>
              <a:rPr lang="en-US" sz="2634">
                <a:solidFill>
                  <a:srgbClr val="5271FF"/>
                </a:solidFill>
                <a:latin typeface="Lora Bold"/>
                <a:ea typeface="Lora Bold"/>
                <a:cs typeface="Lora Bold"/>
                <a:sym typeface="Lora Bold"/>
              </a:rPr>
              <a:t> NOT NULL,</a:t>
            </a:r>
          </a:p>
          <a:p>
            <a:pPr algn="l">
              <a:lnSpc>
                <a:spcPts val="3688"/>
              </a:lnSpc>
            </a:pPr>
            <a:endParaRPr lang="en-US" sz="2634">
              <a:solidFill>
                <a:srgbClr val="5271FF"/>
              </a:solidFill>
              <a:latin typeface="Lora Bold"/>
              <a:ea typeface="Lora Bold"/>
              <a:cs typeface="Lora Bold"/>
              <a:sym typeface="Lora Bold"/>
            </a:endParaRPr>
          </a:p>
          <a:p>
            <a:pPr algn="l">
              <a:lnSpc>
                <a:spcPts val="3688"/>
              </a:lnSpc>
            </a:pPr>
            <a:r>
              <a:rPr lang="en-US" sz="2634">
                <a:solidFill>
                  <a:srgbClr val="000000"/>
                </a:solidFill>
                <a:latin typeface="Lora Bold"/>
                <a:ea typeface="Lora Bold"/>
                <a:cs typeface="Lora Bold"/>
                <a:sym typeface="Lora Bold"/>
              </a:rPr>
              <a:t>config_data JSON</a:t>
            </a:r>
            <a:r>
              <a:rPr lang="en-US" sz="2634">
                <a:solidFill>
                  <a:srgbClr val="5271FF"/>
                </a:solidFill>
                <a:latin typeface="Lora Bold"/>
                <a:ea typeface="Lora Bold"/>
                <a:cs typeface="Lora Bold"/>
                <a:sym typeface="Lora Bold"/>
              </a:rPr>
              <a:t> NOT NULL</a:t>
            </a:r>
            <a:r>
              <a:rPr lang="en-US" sz="2634">
                <a:solidFill>
                  <a:srgbClr val="000000"/>
                </a:solidFill>
                <a:latin typeface="Lora Bold"/>
                <a:ea typeface="Lora Bold"/>
                <a:cs typeface="Lora Bold"/>
                <a:sym typeface="Lora Bold"/>
              </a:rPr>
              <a:t>,</a:t>
            </a:r>
          </a:p>
          <a:p>
            <a:pPr algn="l">
              <a:lnSpc>
                <a:spcPts val="3688"/>
              </a:lnSpc>
            </a:pPr>
            <a:endParaRPr lang="en-US" sz="2634">
              <a:solidFill>
                <a:srgbClr val="000000"/>
              </a:solidFill>
              <a:latin typeface="Lora Bold"/>
              <a:ea typeface="Lora Bold"/>
              <a:cs typeface="Lora Bold"/>
              <a:sym typeface="Lora Bold"/>
            </a:endParaRPr>
          </a:p>
          <a:p>
            <a:pPr algn="l">
              <a:lnSpc>
                <a:spcPts val="3688"/>
              </a:lnSpc>
            </a:pPr>
            <a:r>
              <a:rPr lang="en-US" sz="2634">
                <a:solidFill>
                  <a:srgbClr val="000000"/>
                </a:solidFill>
                <a:latin typeface="Lora Bold"/>
                <a:ea typeface="Lora Bold"/>
                <a:cs typeface="Lora Bold"/>
                <a:sym typeface="Lora Bold"/>
              </a:rPr>
              <a:t>version </a:t>
            </a:r>
            <a:r>
              <a:rPr lang="en-US" sz="2634">
                <a:solidFill>
                  <a:srgbClr val="890D63"/>
                </a:solidFill>
                <a:latin typeface="Lora Bold"/>
                <a:ea typeface="Lora Bold"/>
                <a:cs typeface="Lora Bold"/>
                <a:sym typeface="Lora Bold"/>
              </a:rPr>
              <a:t>INT</a:t>
            </a:r>
            <a:r>
              <a:rPr lang="en-US" sz="2634">
                <a:solidFill>
                  <a:srgbClr val="000000"/>
                </a:solidFill>
                <a:latin typeface="Lora Bold"/>
                <a:ea typeface="Lora Bold"/>
                <a:cs typeface="Lora Bold"/>
                <a:sym typeface="Lora Bold"/>
              </a:rPr>
              <a:t> </a:t>
            </a:r>
            <a:r>
              <a:rPr lang="en-US" sz="2634">
                <a:solidFill>
                  <a:srgbClr val="5271FF"/>
                </a:solidFill>
                <a:latin typeface="Lora Bold"/>
                <a:ea typeface="Lora Bold"/>
                <a:cs typeface="Lora Bold"/>
                <a:sym typeface="Lora Bold"/>
              </a:rPr>
              <a:t>NOT NULL,</a:t>
            </a:r>
          </a:p>
          <a:p>
            <a:pPr algn="l">
              <a:lnSpc>
                <a:spcPts val="3688"/>
              </a:lnSpc>
            </a:pPr>
            <a:endParaRPr lang="en-US" sz="2634">
              <a:solidFill>
                <a:srgbClr val="5271FF"/>
              </a:solidFill>
              <a:latin typeface="Lora Bold"/>
              <a:ea typeface="Lora Bold"/>
              <a:cs typeface="Lora Bold"/>
              <a:sym typeface="Lora Bold"/>
            </a:endParaRPr>
          </a:p>
          <a:p>
            <a:pPr algn="l">
              <a:lnSpc>
                <a:spcPts val="3688"/>
              </a:lnSpc>
            </a:pPr>
            <a:r>
              <a:rPr lang="en-US" sz="2634">
                <a:solidFill>
                  <a:srgbClr val="000000"/>
                </a:solidFill>
                <a:latin typeface="Lora Bold"/>
                <a:ea typeface="Lora Bold"/>
                <a:cs typeface="Lora Bold"/>
                <a:sym typeface="Lora Bold"/>
              </a:rPr>
              <a:t>created_at </a:t>
            </a:r>
            <a:r>
              <a:rPr lang="en-US" sz="2634">
                <a:solidFill>
                  <a:srgbClr val="890D63"/>
                </a:solidFill>
                <a:latin typeface="Lora Bold"/>
                <a:ea typeface="Lora Bold"/>
                <a:cs typeface="Lora Bold"/>
                <a:sym typeface="Lora Bold"/>
              </a:rPr>
              <a:t>TIMESTAMP</a:t>
            </a:r>
            <a:r>
              <a:rPr lang="en-US" sz="2634">
                <a:solidFill>
                  <a:srgbClr val="000000"/>
                </a:solidFill>
                <a:latin typeface="Lora Bold"/>
                <a:ea typeface="Lora Bold"/>
                <a:cs typeface="Lora Bold"/>
                <a:sym typeface="Lora Bold"/>
              </a:rPr>
              <a:t> </a:t>
            </a:r>
            <a:r>
              <a:rPr lang="en-US" sz="2634">
                <a:solidFill>
                  <a:srgbClr val="5271FF"/>
                </a:solidFill>
                <a:latin typeface="Lora Bold"/>
                <a:ea typeface="Lora Bold"/>
                <a:cs typeface="Lora Bold"/>
                <a:sym typeface="Lora Bold"/>
              </a:rPr>
              <a:t>NOT NULL DEFAULT</a:t>
            </a:r>
            <a:r>
              <a:rPr lang="en-US" sz="2634">
                <a:solidFill>
                  <a:srgbClr val="000000"/>
                </a:solidFill>
                <a:latin typeface="Lora Bold"/>
                <a:ea typeface="Lora Bold"/>
                <a:cs typeface="Lora Bold"/>
                <a:sym typeface="Lora Bold"/>
              </a:rPr>
              <a:t> </a:t>
            </a:r>
            <a:r>
              <a:rPr lang="en-US" sz="2634">
                <a:solidFill>
                  <a:srgbClr val="FF914D"/>
                </a:solidFill>
                <a:latin typeface="Lora Bold"/>
                <a:ea typeface="Lora Bold"/>
                <a:cs typeface="Lora Bold"/>
                <a:sym typeface="Lora Bold"/>
              </a:rPr>
              <a:t>CURRENT_TIMESTAMP</a:t>
            </a:r>
          </a:p>
          <a:p>
            <a:pPr algn="l">
              <a:lnSpc>
                <a:spcPts val="3688"/>
              </a:lnSpc>
            </a:pPr>
            <a:endParaRPr lang="en-US" sz="2634">
              <a:solidFill>
                <a:srgbClr val="FF914D"/>
              </a:solidFill>
              <a:latin typeface="Lora Bold"/>
              <a:ea typeface="Lora Bold"/>
              <a:cs typeface="Lora Bold"/>
              <a:sym typeface="Lora Bold"/>
            </a:endParaRPr>
          </a:p>
          <a:p>
            <a:pPr algn="l">
              <a:lnSpc>
                <a:spcPts val="3688"/>
              </a:lnSpc>
            </a:pPr>
            <a:r>
              <a:rPr lang="en-US" sz="2634">
                <a:solidFill>
                  <a:srgbClr val="000000"/>
                </a:solidFill>
                <a:latin typeface="Lora Bold"/>
                <a:ea typeface="Lora Bold"/>
                <a:cs typeface="Lora Bold"/>
                <a:sym typeface="Lora Bold"/>
              </a:rPr>
              <a:t>);</a:t>
            </a:r>
          </a:p>
          <a:p>
            <a:pPr algn="ctr">
              <a:lnSpc>
                <a:spcPts val="2659"/>
              </a:lnSpc>
            </a:pPr>
            <a:endParaRPr lang="en-US" sz="2634">
              <a:solidFill>
                <a:srgbClr val="000000"/>
              </a:solidFill>
              <a:latin typeface="Lora Bold"/>
              <a:ea typeface="Lora Bold"/>
              <a:cs typeface="Lora Bold"/>
              <a:sym typeface="Lora Bold"/>
            </a:endParaRPr>
          </a:p>
          <a:p>
            <a:pPr algn="ctr">
              <a:lnSpc>
                <a:spcPts val="2659"/>
              </a:lnSpc>
            </a:pPr>
            <a:endParaRPr lang="en-US" sz="2634">
              <a:solidFill>
                <a:srgbClr val="000000"/>
              </a:solidFill>
              <a:latin typeface="Lora Bold"/>
              <a:ea typeface="Lora Bold"/>
              <a:cs typeface="Lora Bold"/>
              <a:sym typeface="Lora Bold"/>
            </a:endParaRPr>
          </a:p>
          <a:p>
            <a:pPr algn="ctr">
              <a:lnSpc>
                <a:spcPts val="2659"/>
              </a:lnSpc>
            </a:pPr>
            <a:endParaRPr lang="en-US" sz="2634">
              <a:solidFill>
                <a:srgbClr val="000000"/>
              </a:solidFill>
              <a:latin typeface="Lora Bold"/>
              <a:ea typeface="Lora Bold"/>
              <a:cs typeface="Lora Bold"/>
              <a:sym typeface="Lora Bold"/>
            </a:endParaRPr>
          </a:p>
          <a:p>
            <a:pPr algn="ctr">
              <a:lnSpc>
                <a:spcPts val="2659"/>
              </a:lnSpc>
            </a:pPr>
            <a:endParaRPr lang="en-US" sz="2634">
              <a:solidFill>
                <a:srgbClr val="000000"/>
              </a:solidFill>
              <a:latin typeface="Lora Bold"/>
              <a:ea typeface="Lora Bold"/>
              <a:cs typeface="Lora Bold"/>
              <a:sym typeface="Lora Bold"/>
            </a:endParaRPr>
          </a:p>
          <a:p>
            <a:pPr algn="ctr">
              <a:lnSpc>
                <a:spcPts val="2659"/>
              </a:lnSpc>
            </a:pPr>
            <a:endParaRPr lang="en-US" sz="2634">
              <a:solidFill>
                <a:srgbClr val="000000"/>
              </a:solidFill>
              <a:latin typeface="Lora Bold"/>
              <a:ea typeface="Lora Bold"/>
              <a:cs typeface="Lora Bold"/>
              <a:sym typeface="Lora Bold"/>
            </a:endParaRPr>
          </a:p>
          <a:p>
            <a:pPr algn="ctr">
              <a:lnSpc>
                <a:spcPts val="2659"/>
              </a:lnSpc>
            </a:pPr>
            <a:endParaRPr lang="en-US" sz="2634">
              <a:solidFill>
                <a:srgbClr val="000000"/>
              </a:solidFill>
              <a:latin typeface="Lora Bold"/>
              <a:ea typeface="Lora Bold"/>
              <a:cs typeface="Lora Bold"/>
              <a:sym typeface="Lora Bold"/>
            </a:endParaRPr>
          </a:p>
          <a:p>
            <a:pPr algn="ctr">
              <a:lnSpc>
                <a:spcPts val="2659"/>
              </a:lnSpc>
            </a:pPr>
            <a:endParaRPr lang="en-US" sz="2634">
              <a:solidFill>
                <a:srgbClr val="000000"/>
              </a:solidFill>
              <a:latin typeface="Lora Bold"/>
              <a:ea typeface="Lora Bold"/>
              <a:cs typeface="Lora Bold"/>
              <a:sym typeface="Lora Bold"/>
            </a:endParaRPr>
          </a:p>
          <a:p>
            <a:pPr algn="ctr">
              <a:lnSpc>
                <a:spcPts val="2659"/>
              </a:lnSpc>
            </a:pPr>
            <a:endParaRPr lang="en-US" sz="2634">
              <a:solidFill>
                <a:srgbClr val="000000"/>
              </a:solidFill>
              <a:latin typeface="Lora Bold"/>
              <a:ea typeface="Lora Bold"/>
              <a:cs typeface="Lora Bold"/>
              <a:sym typeface="Lora Bold"/>
            </a:endParaRPr>
          </a:p>
          <a:p>
            <a:pPr algn="ctr">
              <a:lnSpc>
                <a:spcPts val="2659"/>
              </a:lnSpc>
            </a:pPr>
            <a:endParaRPr lang="en-US" sz="2634">
              <a:solidFill>
                <a:srgbClr val="000000"/>
              </a:solidFill>
              <a:latin typeface="Lora Bold"/>
              <a:ea typeface="Lora Bold"/>
              <a:cs typeface="Lora Bold"/>
              <a:sym typeface="Lora Bold"/>
            </a:endParaRPr>
          </a:p>
          <a:p>
            <a:pPr algn="ctr">
              <a:lnSpc>
                <a:spcPts val="2659"/>
              </a:lnSpc>
            </a:pPr>
            <a:endParaRPr lang="en-US" sz="2634">
              <a:solidFill>
                <a:srgbClr val="000000"/>
              </a:solidFill>
              <a:latin typeface="Lora Bold"/>
              <a:ea typeface="Lora Bold"/>
              <a:cs typeface="Lora Bold"/>
              <a:sym typeface="Lora Bold"/>
            </a:endParaRPr>
          </a:p>
        </p:txBody>
      </p:sp>
      <p:sp>
        <p:nvSpPr>
          <p:cNvPr id="4" name="TextBox 4"/>
          <p:cNvSpPr txBox="1"/>
          <p:nvPr/>
        </p:nvSpPr>
        <p:spPr>
          <a:xfrm>
            <a:off x="11035276" y="596265"/>
            <a:ext cx="4599146" cy="931545"/>
          </a:xfrm>
          <a:prstGeom prst="rect">
            <a:avLst/>
          </a:prstGeom>
        </p:spPr>
        <p:txBody>
          <a:bodyPr lIns="0" tIns="0" rIns="0" bIns="0" rtlCol="0" anchor="t">
            <a:spAutoFit/>
          </a:bodyPr>
          <a:lstStyle/>
          <a:p>
            <a:pPr algn="ctr">
              <a:lnSpc>
                <a:spcPts val="7260"/>
              </a:lnSpc>
              <a:spcBef>
                <a:spcPct val="0"/>
              </a:spcBef>
            </a:pPr>
            <a:r>
              <a:rPr lang="en-US" sz="6600">
                <a:solidFill>
                  <a:srgbClr val="000000"/>
                </a:solidFill>
                <a:latin typeface="Clear Sans Bold"/>
                <a:ea typeface="Clear Sans Bold"/>
                <a:cs typeface="Clear Sans Bold"/>
                <a:sym typeface="Clear Sans Bold"/>
              </a:rPr>
              <a:t>Conversion </a:t>
            </a:r>
          </a:p>
        </p:txBody>
      </p:sp>
      <p:sp>
        <p:nvSpPr>
          <p:cNvPr id="5" name="Freeform 5"/>
          <p:cNvSpPr/>
          <p:nvPr/>
        </p:nvSpPr>
        <p:spPr>
          <a:xfrm>
            <a:off x="16608116" y="9168374"/>
            <a:ext cx="1438987" cy="947181"/>
          </a:xfrm>
          <a:custGeom>
            <a:avLst/>
            <a:gdLst/>
            <a:ahLst/>
            <a:cxnLst/>
            <a:rect l="l" t="t" r="r" b="b"/>
            <a:pathLst>
              <a:path w="1438987" h="947181">
                <a:moveTo>
                  <a:pt x="0" y="0"/>
                </a:moveTo>
                <a:lnTo>
                  <a:pt x="1438987" y="0"/>
                </a:lnTo>
                <a:lnTo>
                  <a:pt x="1438987" y="947181"/>
                </a:lnTo>
                <a:lnTo>
                  <a:pt x="0" y="947181"/>
                </a:lnTo>
                <a:lnTo>
                  <a:pt x="0" y="0"/>
                </a:lnTo>
                <a:close/>
              </a:path>
            </a:pathLst>
          </a:custGeom>
          <a:blipFill>
            <a:blip r:embed="rId3"/>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144000" cy="10287000"/>
          </a:xfrm>
          <a:custGeom>
            <a:avLst/>
            <a:gdLst/>
            <a:ahLst/>
            <a:cxnLst/>
            <a:rect l="l" t="t" r="r" b="b"/>
            <a:pathLst>
              <a:path w="9144000" h="10287000">
                <a:moveTo>
                  <a:pt x="0" y="0"/>
                </a:moveTo>
                <a:lnTo>
                  <a:pt x="9144000" y="0"/>
                </a:lnTo>
                <a:lnTo>
                  <a:pt x="9144000" y="10287000"/>
                </a:lnTo>
                <a:lnTo>
                  <a:pt x="0" y="10287000"/>
                </a:lnTo>
                <a:lnTo>
                  <a:pt x="0" y="0"/>
                </a:lnTo>
                <a:close/>
              </a:path>
            </a:pathLst>
          </a:custGeom>
          <a:blipFill>
            <a:blip r:embed="rId2"/>
            <a:stretch>
              <a:fillRect t="-4010" b="-4010"/>
            </a:stretch>
          </a:blipFill>
        </p:spPr>
      </p:sp>
      <p:sp>
        <p:nvSpPr>
          <p:cNvPr id="3" name="TextBox 3"/>
          <p:cNvSpPr txBox="1"/>
          <p:nvPr/>
        </p:nvSpPr>
        <p:spPr>
          <a:xfrm>
            <a:off x="10016216" y="1872030"/>
            <a:ext cx="8271784" cy="7603038"/>
          </a:xfrm>
          <a:prstGeom prst="rect">
            <a:avLst/>
          </a:prstGeom>
        </p:spPr>
        <p:txBody>
          <a:bodyPr lIns="0" tIns="0" rIns="0" bIns="0" rtlCol="0" anchor="t">
            <a:spAutoFit/>
          </a:bodyPr>
          <a:lstStyle/>
          <a:p>
            <a:pPr algn="l">
              <a:lnSpc>
                <a:spcPts val="5044"/>
              </a:lnSpc>
            </a:pPr>
            <a:r>
              <a:rPr lang="en-US" sz="2655">
                <a:solidFill>
                  <a:srgbClr val="5271FF"/>
                </a:solidFill>
                <a:latin typeface="Lora Bold"/>
                <a:ea typeface="Lora Bold"/>
                <a:cs typeface="Lora Bold"/>
                <a:sym typeface="Lora Bold"/>
              </a:rPr>
              <a:t>CREATE TABLE</a:t>
            </a:r>
            <a:r>
              <a:rPr lang="en-US" sz="2655">
                <a:solidFill>
                  <a:srgbClr val="000000"/>
                </a:solidFill>
                <a:latin typeface="Lora Bold"/>
                <a:ea typeface="Lora Bold"/>
                <a:cs typeface="Lora Bold"/>
                <a:sym typeface="Lora Bold"/>
              </a:rPr>
              <a:t> config_versions ( </a:t>
            </a:r>
          </a:p>
          <a:p>
            <a:pPr algn="l">
              <a:lnSpc>
                <a:spcPts val="5044"/>
              </a:lnSpc>
            </a:pPr>
            <a:r>
              <a:rPr lang="en-US" sz="2655">
                <a:solidFill>
                  <a:srgbClr val="000000"/>
                </a:solidFill>
                <a:latin typeface="Lora Bold"/>
                <a:ea typeface="Lora Bold"/>
                <a:cs typeface="Lora Bold"/>
                <a:sym typeface="Lora Bold"/>
              </a:rPr>
              <a:t>id </a:t>
            </a:r>
            <a:r>
              <a:rPr lang="en-US" sz="2655">
                <a:solidFill>
                  <a:srgbClr val="865F9D"/>
                </a:solidFill>
                <a:latin typeface="Lora Bold"/>
                <a:ea typeface="Lora Bold"/>
                <a:cs typeface="Lora Bold"/>
                <a:sym typeface="Lora Bold"/>
              </a:rPr>
              <a:t>INT </a:t>
            </a:r>
            <a:r>
              <a:rPr lang="en-US" sz="2655">
                <a:solidFill>
                  <a:srgbClr val="000000"/>
                </a:solidFill>
                <a:latin typeface="Lora Bold"/>
                <a:ea typeface="Lora Bold"/>
                <a:cs typeface="Lora Bold"/>
                <a:sym typeface="Lora Bold"/>
              </a:rPr>
              <a:t>AUTO_INCREMENT </a:t>
            </a:r>
            <a:r>
              <a:rPr lang="en-US" sz="2655">
                <a:solidFill>
                  <a:srgbClr val="5271FF"/>
                </a:solidFill>
                <a:latin typeface="Lora Bold"/>
                <a:ea typeface="Lora Bold"/>
                <a:cs typeface="Lora Bold"/>
                <a:sym typeface="Lora Bold"/>
              </a:rPr>
              <a:t>PRIMARY KEY</a:t>
            </a:r>
            <a:r>
              <a:rPr lang="en-US" sz="2655">
                <a:solidFill>
                  <a:srgbClr val="000000"/>
                </a:solidFill>
                <a:latin typeface="Lora Bold"/>
                <a:ea typeface="Lora Bold"/>
                <a:cs typeface="Lora Bold"/>
                <a:sym typeface="Lora Bold"/>
              </a:rPr>
              <a:t>, </a:t>
            </a:r>
          </a:p>
          <a:p>
            <a:pPr algn="l">
              <a:lnSpc>
                <a:spcPts val="5044"/>
              </a:lnSpc>
            </a:pPr>
            <a:r>
              <a:rPr lang="en-US" sz="2655">
                <a:solidFill>
                  <a:srgbClr val="000000"/>
                </a:solidFill>
                <a:latin typeface="Lora Bold"/>
                <a:ea typeface="Lora Bold"/>
                <a:cs typeface="Lora Bold"/>
                <a:sym typeface="Lora Bold"/>
              </a:rPr>
              <a:t>config_id </a:t>
            </a:r>
            <a:r>
              <a:rPr lang="en-US" sz="2655">
                <a:solidFill>
                  <a:srgbClr val="865F9D"/>
                </a:solidFill>
                <a:latin typeface="Lora Bold"/>
                <a:ea typeface="Lora Bold"/>
                <a:cs typeface="Lora Bold"/>
                <a:sym typeface="Lora Bold"/>
              </a:rPr>
              <a:t>INT,</a:t>
            </a:r>
            <a:r>
              <a:rPr lang="en-US" sz="2655">
                <a:solidFill>
                  <a:srgbClr val="000000"/>
                </a:solidFill>
                <a:latin typeface="Lora Bold"/>
                <a:ea typeface="Lora Bold"/>
                <a:cs typeface="Lora Bold"/>
                <a:sym typeface="Lora Bold"/>
              </a:rPr>
              <a:t> </a:t>
            </a:r>
          </a:p>
          <a:p>
            <a:pPr algn="l">
              <a:lnSpc>
                <a:spcPts val="5044"/>
              </a:lnSpc>
            </a:pPr>
            <a:r>
              <a:rPr lang="en-US" sz="2655">
                <a:solidFill>
                  <a:srgbClr val="000000"/>
                </a:solidFill>
                <a:latin typeface="Lora Bold"/>
                <a:ea typeface="Lora Bold"/>
                <a:cs typeface="Lora Bold"/>
                <a:sym typeface="Lora Bold"/>
              </a:rPr>
              <a:t>device_id </a:t>
            </a:r>
            <a:r>
              <a:rPr lang="en-US" sz="2655">
                <a:solidFill>
                  <a:srgbClr val="865F9D"/>
                </a:solidFill>
                <a:latin typeface="Lora Bold"/>
                <a:ea typeface="Lora Bold"/>
                <a:cs typeface="Lora Bold"/>
                <a:sym typeface="Lora Bold"/>
              </a:rPr>
              <a:t>VARCHAR(255)</a:t>
            </a:r>
            <a:r>
              <a:rPr lang="en-US" sz="2655">
                <a:solidFill>
                  <a:srgbClr val="000000"/>
                </a:solidFill>
                <a:latin typeface="Lora Bold"/>
                <a:ea typeface="Lora Bold"/>
                <a:cs typeface="Lora Bold"/>
                <a:sym typeface="Lora Bold"/>
              </a:rPr>
              <a:t> </a:t>
            </a:r>
            <a:r>
              <a:rPr lang="en-US" sz="2655">
                <a:solidFill>
                  <a:srgbClr val="5271FF"/>
                </a:solidFill>
                <a:latin typeface="Lora Bold"/>
                <a:ea typeface="Lora Bold"/>
                <a:cs typeface="Lora Bold"/>
                <a:sym typeface="Lora Bold"/>
              </a:rPr>
              <a:t>NOT NULL,</a:t>
            </a:r>
            <a:r>
              <a:rPr lang="en-US" sz="2655">
                <a:solidFill>
                  <a:srgbClr val="000000"/>
                </a:solidFill>
                <a:latin typeface="Lora Bold"/>
                <a:ea typeface="Lora Bold"/>
                <a:cs typeface="Lora Bold"/>
                <a:sym typeface="Lora Bold"/>
              </a:rPr>
              <a:t> </a:t>
            </a:r>
          </a:p>
          <a:p>
            <a:pPr algn="l">
              <a:lnSpc>
                <a:spcPts val="5044"/>
              </a:lnSpc>
            </a:pPr>
            <a:r>
              <a:rPr lang="en-US" sz="2655">
                <a:solidFill>
                  <a:srgbClr val="000000"/>
                </a:solidFill>
                <a:latin typeface="Lora Bold"/>
                <a:ea typeface="Lora Bold"/>
                <a:cs typeface="Lora Bold"/>
                <a:sym typeface="Lora Bold"/>
              </a:rPr>
              <a:t>config_data JSON </a:t>
            </a:r>
            <a:r>
              <a:rPr lang="en-US" sz="2655">
                <a:solidFill>
                  <a:srgbClr val="5271FF"/>
                </a:solidFill>
                <a:latin typeface="Lora Bold"/>
                <a:ea typeface="Lora Bold"/>
                <a:cs typeface="Lora Bold"/>
                <a:sym typeface="Lora Bold"/>
              </a:rPr>
              <a:t>NOT NULL, </a:t>
            </a:r>
          </a:p>
          <a:p>
            <a:pPr algn="l">
              <a:lnSpc>
                <a:spcPts val="5044"/>
              </a:lnSpc>
            </a:pPr>
            <a:r>
              <a:rPr lang="en-US" sz="2655">
                <a:solidFill>
                  <a:srgbClr val="000000"/>
                </a:solidFill>
                <a:latin typeface="Lora Bold"/>
                <a:ea typeface="Lora Bold"/>
                <a:cs typeface="Lora Bold"/>
                <a:sym typeface="Lora Bold"/>
              </a:rPr>
              <a:t>version </a:t>
            </a:r>
            <a:r>
              <a:rPr lang="en-US" sz="2655">
                <a:solidFill>
                  <a:srgbClr val="865F9D"/>
                </a:solidFill>
                <a:latin typeface="Lora Bold"/>
                <a:ea typeface="Lora Bold"/>
                <a:cs typeface="Lora Bold"/>
                <a:sym typeface="Lora Bold"/>
              </a:rPr>
              <a:t>INT</a:t>
            </a:r>
            <a:r>
              <a:rPr lang="en-US" sz="2655">
                <a:solidFill>
                  <a:srgbClr val="000000"/>
                </a:solidFill>
                <a:latin typeface="Lora Bold"/>
                <a:ea typeface="Lora Bold"/>
                <a:cs typeface="Lora Bold"/>
                <a:sym typeface="Lora Bold"/>
              </a:rPr>
              <a:t>, </a:t>
            </a:r>
          </a:p>
          <a:p>
            <a:pPr algn="l">
              <a:lnSpc>
                <a:spcPts val="5044"/>
              </a:lnSpc>
            </a:pPr>
            <a:r>
              <a:rPr lang="en-US" sz="2655">
                <a:solidFill>
                  <a:srgbClr val="000000"/>
                </a:solidFill>
                <a:latin typeface="Lora Bold"/>
                <a:ea typeface="Lora Bold"/>
                <a:cs typeface="Lora Bold"/>
                <a:sym typeface="Lora Bold"/>
              </a:rPr>
              <a:t>created_at TIMESTAMP </a:t>
            </a:r>
            <a:r>
              <a:rPr lang="en-US" sz="2655">
                <a:solidFill>
                  <a:srgbClr val="5271FF"/>
                </a:solidFill>
                <a:latin typeface="Lora Bold"/>
                <a:ea typeface="Lora Bold"/>
                <a:cs typeface="Lora Bold"/>
                <a:sym typeface="Lora Bold"/>
              </a:rPr>
              <a:t>NOT NULL DEFAULT</a:t>
            </a:r>
            <a:r>
              <a:rPr lang="en-US" sz="2655">
                <a:solidFill>
                  <a:srgbClr val="000000"/>
                </a:solidFill>
                <a:latin typeface="Lora Bold"/>
                <a:ea typeface="Lora Bold"/>
                <a:cs typeface="Lora Bold"/>
                <a:sym typeface="Lora Bold"/>
              </a:rPr>
              <a:t> </a:t>
            </a:r>
            <a:r>
              <a:rPr lang="en-US" sz="2655">
                <a:solidFill>
                  <a:srgbClr val="FF914D"/>
                </a:solidFill>
                <a:latin typeface="Lora Bold"/>
                <a:ea typeface="Lora Bold"/>
                <a:cs typeface="Lora Bold"/>
                <a:sym typeface="Lora Bold"/>
              </a:rPr>
              <a:t>CURRENT_TIMESTAMP,</a:t>
            </a:r>
            <a:r>
              <a:rPr lang="en-US" sz="2655">
                <a:solidFill>
                  <a:srgbClr val="000000"/>
                </a:solidFill>
                <a:latin typeface="Lora Bold"/>
                <a:ea typeface="Lora Bold"/>
                <a:cs typeface="Lora Bold"/>
                <a:sym typeface="Lora Bold"/>
              </a:rPr>
              <a:t> </a:t>
            </a:r>
          </a:p>
          <a:p>
            <a:pPr algn="l">
              <a:lnSpc>
                <a:spcPts val="5044"/>
              </a:lnSpc>
            </a:pPr>
            <a:r>
              <a:rPr lang="en-US" sz="2655">
                <a:solidFill>
                  <a:srgbClr val="5271FF"/>
                </a:solidFill>
                <a:latin typeface="Lora Bold"/>
                <a:ea typeface="Lora Bold"/>
                <a:cs typeface="Lora Bold"/>
                <a:sym typeface="Lora Bold"/>
              </a:rPr>
              <a:t>FOREIGN KEY</a:t>
            </a:r>
            <a:r>
              <a:rPr lang="en-US" sz="2655">
                <a:solidFill>
                  <a:srgbClr val="000000"/>
                </a:solidFill>
                <a:latin typeface="Lora Bold"/>
                <a:ea typeface="Lora Bold"/>
                <a:cs typeface="Lora Bold"/>
                <a:sym typeface="Lora Bold"/>
              </a:rPr>
              <a:t> (config_id) REFERENCES configurations(id)</a:t>
            </a:r>
          </a:p>
          <a:p>
            <a:pPr algn="l">
              <a:lnSpc>
                <a:spcPts val="5044"/>
              </a:lnSpc>
            </a:pPr>
            <a:r>
              <a:rPr lang="en-US" sz="2655">
                <a:solidFill>
                  <a:srgbClr val="000000"/>
                </a:solidFill>
                <a:latin typeface="Lora Bold"/>
                <a:ea typeface="Lora Bold"/>
                <a:cs typeface="Lora Bold"/>
                <a:sym typeface="Lora Bold"/>
              </a:rPr>
              <a:t> );</a:t>
            </a:r>
          </a:p>
          <a:p>
            <a:pPr algn="ctr">
              <a:lnSpc>
                <a:spcPts val="5044"/>
              </a:lnSpc>
            </a:pPr>
            <a:endParaRPr lang="en-US" sz="2655">
              <a:solidFill>
                <a:srgbClr val="000000"/>
              </a:solidFill>
              <a:latin typeface="Lora Bold"/>
              <a:ea typeface="Lora Bold"/>
              <a:cs typeface="Lora Bold"/>
              <a:sym typeface="Lora Bold"/>
            </a:endParaRPr>
          </a:p>
        </p:txBody>
      </p:sp>
      <p:sp>
        <p:nvSpPr>
          <p:cNvPr id="4" name="TextBox 4"/>
          <p:cNvSpPr txBox="1"/>
          <p:nvPr/>
        </p:nvSpPr>
        <p:spPr>
          <a:xfrm>
            <a:off x="11145255" y="355278"/>
            <a:ext cx="4331018" cy="920750"/>
          </a:xfrm>
          <a:prstGeom prst="rect">
            <a:avLst/>
          </a:prstGeom>
        </p:spPr>
        <p:txBody>
          <a:bodyPr lIns="0" tIns="0" rIns="0" bIns="0" rtlCol="0" anchor="t">
            <a:spAutoFit/>
          </a:bodyPr>
          <a:lstStyle/>
          <a:p>
            <a:pPr algn="ctr">
              <a:lnSpc>
                <a:spcPts val="7150"/>
              </a:lnSpc>
              <a:spcBef>
                <a:spcPct val="0"/>
              </a:spcBef>
            </a:pPr>
            <a:r>
              <a:rPr lang="en-US" sz="6500">
                <a:solidFill>
                  <a:srgbClr val="000000"/>
                </a:solidFill>
                <a:latin typeface="Clear Sans Bold"/>
                <a:ea typeface="Clear Sans Bold"/>
                <a:cs typeface="Clear Sans Bold"/>
                <a:sym typeface="Clear Sans Bold"/>
              </a:rPr>
              <a:t>Conversion</a:t>
            </a:r>
          </a:p>
        </p:txBody>
      </p:sp>
      <p:sp>
        <p:nvSpPr>
          <p:cNvPr id="5" name="Freeform 5"/>
          <p:cNvSpPr/>
          <p:nvPr/>
        </p:nvSpPr>
        <p:spPr>
          <a:xfrm>
            <a:off x="16608116" y="9168374"/>
            <a:ext cx="1438987" cy="947181"/>
          </a:xfrm>
          <a:custGeom>
            <a:avLst/>
            <a:gdLst/>
            <a:ahLst/>
            <a:cxnLst/>
            <a:rect l="l" t="t" r="r" b="b"/>
            <a:pathLst>
              <a:path w="1438987" h="947181">
                <a:moveTo>
                  <a:pt x="0" y="0"/>
                </a:moveTo>
                <a:lnTo>
                  <a:pt x="1438987" y="0"/>
                </a:lnTo>
                <a:lnTo>
                  <a:pt x="1438987" y="947181"/>
                </a:lnTo>
                <a:lnTo>
                  <a:pt x="0" y="947181"/>
                </a:lnTo>
                <a:lnTo>
                  <a:pt x="0" y="0"/>
                </a:lnTo>
                <a:close/>
              </a:path>
            </a:pathLst>
          </a:custGeom>
          <a:blipFill>
            <a:blip r:embed="rId3"/>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sp>
        <p:nvSpPr>
          <p:cNvPr id="2" name="TextBox 2"/>
          <p:cNvSpPr txBox="1"/>
          <p:nvPr/>
        </p:nvSpPr>
        <p:spPr>
          <a:xfrm>
            <a:off x="337483" y="216942"/>
            <a:ext cx="6534150" cy="1219205"/>
          </a:xfrm>
          <a:prstGeom prst="rect">
            <a:avLst/>
          </a:prstGeom>
        </p:spPr>
        <p:txBody>
          <a:bodyPr lIns="0" tIns="0" rIns="0" bIns="0" rtlCol="0" anchor="t">
            <a:spAutoFit/>
          </a:bodyPr>
          <a:lstStyle/>
          <a:p>
            <a:pPr algn="l">
              <a:lnSpc>
                <a:spcPts val="8250"/>
              </a:lnSpc>
            </a:pPr>
            <a:r>
              <a:rPr lang="en-US" sz="7500">
                <a:solidFill>
                  <a:srgbClr val="FFFFFF"/>
                </a:solidFill>
                <a:latin typeface="Times New Roman Bold"/>
                <a:ea typeface="Times New Roman Bold"/>
                <a:cs typeface="Times New Roman Bold"/>
                <a:sym typeface="Times New Roman Bold"/>
              </a:rPr>
              <a:t>Unit Testing</a:t>
            </a:r>
          </a:p>
        </p:txBody>
      </p:sp>
      <p:sp>
        <p:nvSpPr>
          <p:cNvPr id="3" name="TextBox 3"/>
          <p:cNvSpPr txBox="1"/>
          <p:nvPr/>
        </p:nvSpPr>
        <p:spPr>
          <a:xfrm>
            <a:off x="1561802" y="1627407"/>
            <a:ext cx="5677198" cy="776046"/>
          </a:xfrm>
          <a:prstGeom prst="rect">
            <a:avLst/>
          </a:prstGeom>
        </p:spPr>
        <p:txBody>
          <a:bodyPr wrap="square" lIns="0" tIns="0" rIns="0" bIns="0" rtlCol="0" anchor="t">
            <a:spAutoFit/>
          </a:bodyPr>
          <a:lstStyle/>
          <a:p>
            <a:pPr algn="ctr">
              <a:lnSpc>
                <a:spcPts val="6580"/>
              </a:lnSpc>
            </a:pPr>
            <a:r>
              <a:rPr lang="en-US" sz="4700" dirty="0">
                <a:solidFill>
                  <a:srgbClr val="FFFFFF"/>
                </a:solidFill>
                <a:latin typeface="Times New Roman Bold"/>
                <a:ea typeface="Times New Roman Bold"/>
                <a:cs typeface="Times New Roman Bold"/>
                <a:sym typeface="Times New Roman Bold"/>
              </a:rPr>
              <a:t>1. Repository Testing</a:t>
            </a:r>
          </a:p>
        </p:txBody>
      </p:sp>
      <p:sp>
        <p:nvSpPr>
          <p:cNvPr id="4" name="TextBox 4"/>
          <p:cNvSpPr txBox="1"/>
          <p:nvPr/>
        </p:nvSpPr>
        <p:spPr>
          <a:xfrm>
            <a:off x="1561802" y="2808884"/>
            <a:ext cx="16129722" cy="1893570"/>
          </a:xfrm>
          <a:prstGeom prst="rect">
            <a:avLst/>
          </a:prstGeom>
        </p:spPr>
        <p:txBody>
          <a:bodyPr lIns="0" tIns="0" rIns="0" bIns="0" rtlCol="0" anchor="t">
            <a:spAutoFit/>
          </a:bodyPr>
          <a:lstStyle/>
          <a:p>
            <a:pPr marL="582930" lvl="1" indent="-291465" algn="l">
              <a:lnSpc>
                <a:spcPts val="3779"/>
              </a:lnSpc>
              <a:buFont typeface="Arial"/>
              <a:buChar char="•"/>
            </a:pPr>
            <a:r>
              <a:rPr lang="en-US" sz="2700" dirty="0">
                <a:solidFill>
                  <a:srgbClr val="FFFFFF"/>
                </a:solidFill>
                <a:latin typeface="Canva Sans"/>
                <a:ea typeface="Canva Sans"/>
                <a:cs typeface="Canva Sans"/>
                <a:sym typeface="Canva Sans"/>
              </a:rPr>
              <a:t>Purpose: Validate data access methods.</a:t>
            </a:r>
          </a:p>
          <a:p>
            <a:pPr marL="582930" lvl="1" indent="-291465" algn="l">
              <a:lnSpc>
                <a:spcPts val="3779"/>
              </a:lnSpc>
              <a:buFont typeface="Arial"/>
              <a:buChar char="•"/>
            </a:pPr>
            <a:r>
              <a:rPr lang="en-US" sz="2700" dirty="0">
                <a:solidFill>
                  <a:srgbClr val="FFFFFF"/>
                </a:solidFill>
                <a:latin typeface="Canva Sans"/>
                <a:ea typeface="Canva Sans"/>
                <a:cs typeface="Canva Sans"/>
                <a:sym typeface="Canva Sans"/>
              </a:rPr>
              <a:t>Focus: Test repository methods for saving and retrieving configurations.</a:t>
            </a:r>
          </a:p>
          <a:p>
            <a:pPr algn="l">
              <a:lnSpc>
                <a:spcPts val="3779"/>
              </a:lnSpc>
            </a:pPr>
            <a:endParaRPr lang="en-US" sz="2700" dirty="0">
              <a:solidFill>
                <a:srgbClr val="FFFFFF"/>
              </a:solidFill>
              <a:latin typeface="Canva Sans"/>
              <a:ea typeface="Canva Sans"/>
              <a:cs typeface="Canva Sans"/>
              <a:sym typeface="Canva Sans"/>
            </a:endParaRPr>
          </a:p>
          <a:p>
            <a:pPr algn="ctr">
              <a:lnSpc>
                <a:spcPts val="3779"/>
              </a:lnSpc>
            </a:pPr>
            <a:endParaRPr lang="en-US" sz="2700" dirty="0">
              <a:solidFill>
                <a:srgbClr val="FFFFFF"/>
              </a:solidFill>
              <a:latin typeface="Canva Sans"/>
              <a:ea typeface="Canva Sans"/>
              <a:cs typeface="Canva Sans"/>
              <a:sym typeface="Canva Sans"/>
            </a:endParaRPr>
          </a:p>
        </p:txBody>
      </p:sp>
      <p:sp>
        <p:nvSpPr>
          <p:cNvPr id="5" name="TextBox 5"/>
          <p:cNvSpPr txBox="1"/>
          <p:nvPr/>
        </p:nvSpPr>
        <p:spPr>
          <a:xfrm>
            <a:off x="1561802" y="4166832"/>
            <a:ext cx="6286798" cy="776046"/>
          </a:xfrm>
          <a:prstGeom prst="rect">
            <a:avLst/>
          </a:prstGeom>
        </p:spPr>
        <p:txBody>
          <a:bodyPr wrap="square" lIns="0" tIns="0" rIns="0" bIns="0" rtlCol="0" anchor="t">
            <a:spAutoFit/>
          </a:bodyPr>
          <a:lstStyle/>
          <a:p>
            <a:pPr algn="ctr">
              <a:lnSpc>
                <a:spcPts val="6580"/>
              </a:lnSpc>
            </a:pPr>
            <a:r>
              <a:rPr lang="en-US" sz="4700" dirty="0">
                <a:solidFill>
                  <a:srgbClr val="FFFFFF"/>
                </a:solidFill>
                <a:latin typeface="Times New Roman Bold"/>
                <a:ea typeface="Times New Roman Bold"/>
                <a:cs typeface="Times New Roman Bold"/>
                <a:sym typeface="Times New Roman Bold"/>
              </a:rPr>
              <a:t>2. Service Layer Testing</a:t>
            </a:r>
          </a:p>
        </p:txBody>
      </p:sp>
      <p:sp>
        <p:nvSpPr>
          <p:cNvPr id="6" name="TextBox 6"/>
          <p:cNvSpPr txBox="1"/>
          <p:nvPr/>
        </p:nvSpPr>
        <p:spPr>
          <a:xfrm>
            <a:off x="1493460" y="5297701"/>
            <a:ext cx="16129722" cy="1417320"/>
          </a:xfrm>
          <a:prstGeom prst="rect">
            <a:avLst/>
          </a:prstGeom>
        </p:spPr>
        <p:txBody>
          <a:bodyPr lIns="0" tIns="0" rIns="0" bIns="0" rtlCol="0" anchor="t">
            <a:spAutoFit/>
          </a:bodyPr>
          <a:lstStyle/>
          <a:p>
            <a:pPr marL="582930" lvl="1" indent="-291465" algn="l">
              <a:lnSpc>
                <a:spcPts val="3779"/>
              </a:lnSpc>
              <a:buFont typeface="Arial"/>
              <a:buChar char="•"/>
            </a:pPr>
            <a:r>
              <a:rPr lang="en-US" sz="2700">
                <a:solidFill>
                  <a:srgbClr val="FFFFFF"/>
                </a:solidFill>
                <a:latin typeface="Canva Sans"/>
                <a:ea typeface="Canva Sans"/>
                <a:cs typeface="Canva Sans"/>
                <a:sym typeface="Canva Sans"/>
              </a:rPr>
              <a:t>Purpose: Verify business logic and service methods.</a:t>
            </a:r>
          </a:p>
          <a:p>
            <a:pPr marL="582930" lvl="1" indent="-291465" algn="l">
              <a:lnSpc>
                <a:spcPts val="3779"/>
              </a:lnSpc>
              <a:buFont typeface="Arial"/>
              <a:buChar char="•"/>
            </a:pPr>
            <a:r>
              <a:rPr lang="en-US" sz="2700">
                <a:solidFill>
                  <a:srgbClr val="FFFFFF"/>
                </a:solidFill>
                <a:latin typeface="Canva Sans"/>
                <a:ea typeface="Canva Sans"/>
                <a:cs typeface="Canva Sans"/>
                <a:sym typeface="Canva Sans"/>
              </a:rPr>
              <a:t>Focus: Test the service layer for correct handling of configurations.</a:t>
            </a:r>
          </a:p>
          <a:p>
            <a:pPr algn="l">
              <a:lnSpc>
                <a:spcPts val="3779"/>
              </a:lnSpc>
            </a:pPr>
            <a:endParaRPr lang="en-US" sz="2700">
              <a:solidFill>
                <a:srgbClr val="FFFFFF"/>
              </a:solidFill>
              <a:latin typeface="Canva Sans"/>
              <a:ea typeface="Canva Sans"/>
              <a:cs typeface="Canva Sans"/>
              <a:sym typeface="Canva Sans"/>
            </a:endParaRPr>
          </a:p>
        </p:txBody>
      </p:sp>
      <p:sp>
        <p:nvSpPr>
          <p:cNvPr id="7" name="TextBox 7"/>
          <p:cNvSpPr txBox="1"/>
          <p:nvPr/>
        </p:nvSpPr>
        <p:spPr>
          <a:xfrm>
            <a:off x="1561801" y="6772171"/>
            <a:ext cx="5309831" cy="776046"/>
          </a:xfrm>
          <a:prstGeom prst="rect">
            <a:avLst/>
          </a:prstGeom>
        </p:spPr>
        <p:txBody>
          <a:bodyPr wrap="square" lIns="0" tIns="0" rIns="0" bIns="0" rtlCol="0" anchor="t">
            <a:spAutoFit/>
          </a:bodyPr>
          <a:lstStyle/>
          <a:p>
            <a:pPr algn="ctr">
              <a:lnSpc>
                <a:spcPts val="6580"/>
              </a:lnSpc>
            </a:pPr>
            <a:r>
              <a:rPr lang="en-US" sz="4700" dirty="0">
                <a:solidFill>
                  <a:srgbClr val="FFFFFF"/>
                </a:solidFill>
                <a:latin typeface="Times New Roman Bold"/>
                <a:ea typeface="Times New Roman Bold"/>
                <a:cs typeface="Times New Roman Bold"/>
                <a:sym typeface="Times New Roman Bold"/>
              </a:rPr>
              <a:t>3. Controller Testing</a:t>
            </a:r>
          </a:p>
        </p:txBody>
      </p:sp>
      <p:sp>
        <p:nvSpPr>
          <p:cNvPr id="8" name="TextBox 8"/>
          <p:cNvSpPr txBox="1"/>
          <p:nvPr/>
        </p:nvSpPr>
        <p:spPr>
          <a:xfrm>
            <a:off x="1418808" y="7840980"/>
            <a:ext cx="16129722" cy="1417320"/>
          </a:xfrm>
          <a:prstGeom prst="rect">
            <a:avLst/>
          </a:prstGeom>
        </p:spPr>
        <p:txBody>
          <a:bodyPr lIns="0" tIns="0" rIns="0" bIns="0" rtlCol="0" anchor="t">
            <a:spAutoFit/>
          </a:bodyPr>
          <a:lstStyle/>
          <a:p>
            <a:pPr marL="582930" lvl="1" indent="-291465" algn="l">
              <a:lnSpc>
                <a:spcPts val="3779"/>
              </a:lnSpc>
              <a:buFont typeface="Arial"/>
              <a:buChar char="•"/>
            </a:pPr>
            <a:r>
              <a:rPr lang="en-US" sz="2700">
                <a:solidFill>
                  <a:srgbClr val="FFFFFF"/>
                </a:solidFill>
                <a:latin typeface="Canva Sans"/>
                <a:ea typeface="Canva Sans"/>
                <a:cs typeface="Canva Sans"/>
                <a:sym typeface="Canva Sans"/>
              </a:rPr>
              <a:t>Purpose: Ensure correct API responses and request handling.</a:t>
            </a:r>
          </a:p>
          <a:p>
            <a:pPr marL="582930" lvl="1" indent="-291465" algn="l">
              <a:lnSpc>
                <a:spcPts val="3779"/>
              </a:lnSpc>
              <a:buFont typeface="Arial"/>
              <a:buChar char="•"/>
            </a:pPr>
            <a:r>
              <a:rPr lang="en-US" sz="2700">
                <a:solidFill>
                  <a:srgbClr val="FFFFFF"/>
                </a:solidFill>
                <a:latin typeface="Canva Sans"/>
                <a:ea typeface="Canva Sans"/>
                <a:cs typeface="Canva Sans"/>
                <a:sym typeface="Canva Sans"/>
              </a:rPr>
              <a:t>Focus: Test RESTful endpoints for creating and retrieving configurations.</a:t>
            </a:r>
          </a:p>
          <a:p>
            <a:pPr algn="l">
              <a:lnSpc>
                <a:spcPts val="3779"/>
              </a:lnSpc>
            </a:pPr>
            <a:endParaRPr lang="en-US" sz="2700">
              <a:solidFill>
                <a:srgbClr val="FFFFFF"/>
              </a:solidFill>
              <a:latin typeface="Canva Sans"/>
              <a:ea typeface="Canva Sans"/>
              <a:cs typeface="Canva Sans"/>
              <a:sym typeface="Canva Sans"/>
            </a:endParaRPr>
          </a:p>
        </p:txBody>
      </p:sp>
      <p:sp>
        <p:nvSpPr>
          <p:cNvPr id="9" name="Freeform 9"/>
          <p:cNvSpPr/>
          <p:nvPr/>
        </p:nvSpPr>
        <p:spPr>
          <a:xfrm>
            <a:off x="16514054" y="9016551"/>
            <a:ext cx="1490492" cy="970320"/>
          </a:xfrm>
          <a:custGeom>
            <a:avLst/>
            <a:gdLst/>
            <a:ahLst/>
            <a:cxnLst/>
            <a:rect l="l" t="t" r="r" b="b"/>
            <a:pathLst>
              <a:path w="1490492" h="970320">
                <a:moveTo>
                  <a:pt x="0" y="0"/>
                </a:moveTo>
                <a:lnTo>
                  <a:pt x="1490492" y="0"/>
                </a:lnTo>
                <a:lnTo>
                  <a:pt x="1490492" y="970320"/>
                </a:lnTo>
                <a:lnTo>
                  <a:pt x="0" y="970320"/>
                </a:lnTo>
                <a:lnTo>
                  <a:pt x="0" y="0"/>
                </a:lnTo>
                <a:close/>
              </a:path>
            </a:pathLst>
          </a:custGeom>
          <a:blipFill>
            <a:blip r:embed="rId2"/>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grpSp>
        <p:nvGrpSpPr>
          <p:cNvPr id="2" name="Group 2"/>
          <p:cNvGrpSpPr/>
          <p:nvPr/>
        </p:nvGrpSpPr>
        <p:grpSpPr>
          <a:xfrm>
            <a:off x="2050096" y="1353108"/>
            <a:ext cx="13326499" cy="2810068"/>
            <a:chOff x="0" y="0"/>
            <a:chExt cx="17768666" cy="3746757"/>
          </a:xfrm>
        </p:grpSpPr>
        <p:sp>
          <p:nvSpPr>
            <p:cNvPr id="3" name="TextBox 3"/>
            <p:cNvSpPr txBox="1"/>
            <p:nvPr/>
          </p:nvSpPr>
          <p:spPr>
            <a:xfrm>
              <a:off x="0" y="95250"/>
              <a:ext cx="17768666" cy="1928283"/>
            </a:xfrm>
            <a:prstGeom prst="rect">
              <a:avLst/>
            </a:prstGeom>
          </p:spPr>
          <p:txBody>
            <a:bodyPr lIns="0" tIns="0" rIns="0" bIns="0" rtlCol="0" anchor="t">
              <a:spAutoFit/>
            </a:bodyPr>
            <a:lstStyle/>
            <a:p>
              <a:pPr algn="ctr">
                <a:lnSpc>
                  <a:spcPts val="10999"/>
                </a:lnSpc>
              </a:pPr>
              <a:r>
                <a:rPr lang="en-US" sz="9999">
                  <a:solidFill>
                    <a:srgbClr val="FFFFFF"/>
                  </a:solidFill>
                  <a:latin typeface="Clear Sans Bold"/>
                  <a:ea typeface="Clear Sans Bold"/>
                  <a:cs typeface="Clear Sans Bold"/>
                  <a:sym typeface="Clear Sans Bold"/>
                </a:rPr>
                <a:t>Conclusion</a:t>
              </a:r>
            </a:p>
          </p:txBody>
        </p:sp>
        <p:sp>
          <p:nvSpPr>
            <p:cNvPr id="4" name="TextBox 4"/>
            <p:cNvSpPr txBox="1"/>
            <p:nvPr/>
          </p:nvSpPr>
          <p:spPr>
            <a:xfrm>
              <a:off x="0" y="3080007"/>
              <a:ext cx="17768666" cy="666750"/>
            </a:xfrm>
            <a:prstGeom prst="rect">
              <a:avLst/>
            </a:prstGeom>
          </p:spPr>
          <p:txBody>
            <a:bodyPr lIns="0" tIns="0" rIns="0" bIns="0" rtlCol="0" anchor="t">
              <a:spAutoFit/>
            </a:bodyPr>
            <a:lstStyle/>
            <a:p>
              <a:pPr algn="ctr">
                <a:lnSpc>
                  <a:spcPts val="4200"/>
                </a:lnSpc>
              </a:pPr>
              <a:endParaRPr/>
            </a:p>
          </p:txBody>
        </p:sp>
      </p:grpSp>
      <p:sp>
        <p:nvSpPr>
          <p:cNvPr id="5" name="TextBox 5"/>
          <p:cNvSpPr txBox="1"/>
          <p:nvPr/>
        </p:nvSpPr>
        <p:spPr>
          <a:xfrm>
            <a:off x="1894453" y="3731606"/>
            <a:ext cx="14139945" cy="5024965"/>
          </a:xfrm>
          <a:prstGeom prst="rect">
            <a:avLst/>
          </a:prstGeom>
        </p:spPr>
        <p:txBody>
          <a:bodyPr lIns="0" tIns="0" rIns="0" bIns="0" rtlCol="0" anchor="t">
            <a:spAutoFit/>
          </a:bodyPr>
          <a:lstStyle/>
          <a:p>
            <a:pPr algn="just">
              <a:lnSpc>
                <a:spcPts val="4188"/>
              </a:lnSpc>
            </a:pPr>
            <a:r>
              <a:rPr lang="en-US" sz="2991">
                <a:solidFill>
                  <a:srgbClr val="FFFFFF"/>
                </a:solidFill>
                <a:latin typeface="Canva Sans"/>
                <a:ea typeface="Canva Sans"/>
                <a:cs typeface="Canva Sans"/>
                <a:sym typeface="Canva Sans"/>
              </a:rPr>
              <a:t>The Configuration Database Microservice is essential for managing network device configurations, offering robust version control and change tracking. Its comprehensive APIs ensure seamless integration with other systems, streamlining operations like creating, updating, deleting, and retrieving configurations. This microservice provides a reliable and scalable solution for maintaining accurate device settings, enhancing overall operational efficiency.</a:t>
            </a:r>
          </a:p>
          <a:p>
            <a:pPr algn="just">
              <a:lnSpc>
                <a:spcPts val="3628"/>
              </a:lnSpc>
            </a:pPr>
            <a:endParaRPr lang="en-US" sz="2991">
              <a:solidFill>
                <a:srgbClr val="FFFFFF"/>
              </a:solidFill>
              <a:latin typeface="Canva Sans"/>
              <a:ea typeface="Canva Sans"/>
              <a:cs typeface="Canva Sans"/>
              <a:sym typeface="Canva Sans"/>
            </a:endParaRPr>
          </a:p>
          <a:p>
            <a:pPr algn="just">
              <a:lnSpc>
                <a:spcPts val="3628"/>
              </a:lnSpc>
            </a:pPr>
            <a:endParaRPr lang="en-US" sz="2991">
              <a:solidFill>
                <a:srgbClr val="FFFFFF"/>
              </a:solidFill>
              <a:latin typeface="Canva Sans"/>
              <a:ea typeface="Canva Sans"/>
              <a:cs typeface="Canva Sans"/>
              <a:sym typeface="Canva Sans"/>
            </a:endParaRPr>
          </a:p>
          <a:p>
            <a:pPr algn="just">
              <a:lnSpc>
                <a:spcPts val="3628"/>
              </a:lnSpc>
            </a:pPr>
            <a:endParaRPr lang="en-US" sz="2991">
              <a:solidFill>
                <a:srgbClr val="FFFFFF"/>
              </a:solidFill>
              <a:latin typeface="Canva Sans"/>
              <a:ea typeface="Canva Sans"/>
              <a:cs typeface="Canva Sans"/>
              <a:sym typeface="Canva Sans"/>
            </a:endParaRPr>
          </a:p>
        </p:txBody>
      </p:sp>
      <p:sp>
        <p:nvSpPr>
          <p:cNvPr id="6" name="Freeform 6"/>
          <p:cNvSpPr/>
          <p:nvPr/>
        </p:nvSpPr>
        <p:spPr>
          <a:xfrm>
            <a:off x="16514054" y="9016551"/>
            <a:ext cx="1490492" cy="970320"/>
          </a:xfrm>
          <a:custGeom>
            <a:avLst/>
            <a:gdLst/>
            <a:ahLst/>
            <a:cxnLst/>
            <a:rect l="l" t="t" r="r" b="b"/>
            <a:pathLst>
              <a:path w="1490492" h="970320">
                <a:moveTo>
                  <a:pt x="0" y="0"/>
                </a:moveTo>
                <a:lnTo>
                  <a:pt x="1490492" y="0"/>
                </a:lnTo>
                <a:lnTo>
                  <a:pt x="1490492" y="970320"/>
                </a:lnTo>
                <a:lnTo>
                  <a:pt x="0" y="970320"/>
                </a:lnTo>
                <a:lnTo>
                  <a:pt x="0" y="0"/>
                </a:lnTo>
                <a:close/>
              </a:path>
            </a:pathLst>
          </a:custGeom>
          <a:blipFill>
            <a:blip r:embed="rId2"/>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sp>
        <p:nvSpPr>
          <p:cNvPr id="2" name="TextBox 2"/>
          <p:cNvSpPr txBox="1"/>
          <p:nvPr/>
        </p:nvSpPr>
        <p:spPr>
          <a:xfrm>
            <a:off x="1028700" y="857250"/>
            <a:ext cx="6429598" cy="1566544"/>
          </a:xfrm>
          <a:prstGeom prst="rect">
            <a:avLst/>
          </a:prstGeom>
        </p:spPr>
        <p:txBody>
          <a:bodyPr lIns="0" tIns="0" rIns="0" bIns="0" rtlCol="0" anchor="t">
            <a:spAutoFit/>
          </a:bodyPr>
          <a:lstStyle/>
          <a:p>
            <a:pPr algn="ctr">
              <a:lnSpc>
                <a:spcPts val="12880"/>
              </a:lnSpc>
            </a:pPr>
            <a:r>
              <a:rPr lang="en-US" sz="9200">
                <a:solidFill>
                  <a:srgbClr val="FFFFFF"/>
                </a:solidFill>
                <a:latin typeface="Canva Sans Bold"/>
                <a:ea typeface="Canva Sans Bold"/>
                <a:cs typeface="Canva Sans Bold"/>
                <a:sym typeface="Canva Sans Bold"/>
              </a:rPr>
              <a:t>References</a:t>
            </a:r>
          </a:p>
        </p:txBody>
      </p:sp>
      <p:sp>
        <p:nvSpPr>
          <p:cNvPr id="3" name="TextBox 3"/>
          <p:cNvSpPr txBox="1"/>
          <p:nvPr/>
        </p:nvSpPr>
        <p:spPr>
          <a:xfrm>
            <a:off x="4238737" y="2644303"/>
            <a:ext cx="9525" cy="580390"/>
          </a:xfrm>
          <a:prstGeom prst="rect">
            <a:avLst/>
          </a:prstGeom>
        </p:spPr>
        <p:txBody>
          <a:bodyPr lIns="0" tIns="0" rIns="0" bIns="0" rtlCol="0" anchor="t">
            <a:spAutoFit/>
          </a:bodyPr>
          <a:lstStyle/>
          <a:p>
            <a:pPr algn="ctr">
              <a:lnSpc>
                <a:spcPts val="4759"/>
              </a:lnSpc>
            </a:pPr>
            <a:endParaRPr/>
          </a:p>
        </p:txBody>
      </p:sp>
      <p:sp>
        <p:nvSpPr>
          <p:cNvPr id="4" name="TextBox 4"/>
          <p:cNvSpPr txBox="1"/>
          <p:nvPr/>
        </p:nvSpPr>
        <p:spPr>
          <a:xfrm>
            <a:off x="1028700" y="3443768"/>
            <a:ext cx="16014486" cy="2970771"/>
          </a:xfrm>
          <a:prstGeom prst="rect">
            <a:avLst/>
          </a:prstGeom>
        </p:spPr>
        <p:txBody>
          <a:bodyPr lIns="0" tIns="0" rIns="0" bIns="0" rtlCol="0" anchor="t">
            <a:spAutoFit/>
          </a:bodyPr>
          <a:lstStyle/>
          <a:p>
            <a:pPr marL="731561" lvl="1" indent="-365780" algn="just">
              <a:lnSpc>
                <a:spcPts val="4743"/>
              </a:lnSpc>
              <a:buFont typeface="Arial"/>
              <a:buChar char="•"/>
            </a:pPr>
            <a:r>
              <a:rPr lang="en-US" sz="3388">
                <a:solidFill>
                  <a:srgbClr val="FFFFFF"/>
                </a:solidFill>
                <a:latin typeface="Canva Sans"/>
                <a:ea typeface="Canva Sans"/>
                <a:cs typeface="Canva Sans"/>
                <a:sym typeface="Canva Sans"/>
                <a:hlinkClick r:id="rId2" tooltip="https://www.baeldung.com/spring-boot-start"/>
              </a:rPr>
              <a:t> </a:t>
            </a:r>
            <a:r>
              <a:rPr lang="en-US" sz="3388">
                <a:solidFill>
                  <a:srgbClr val="FFFFFF"/>
                </a:solidFill>
                <a:latin typeface="Canva Sans"/>
                <a:ea typeface="Canva Sans"/>
                <a:cs typeface="Canva Sans"/>
                <a:sym typeface="Canva Sans"/>
              </a:rPr>
              <a:t> </a:t>
            </a:r>
            <a:r>
              <a:rPr lang="en-US" sz="3388">
                <a:solidFill>
                  <a:srgbClr val="FFFFFF"/>
                </a:solidFill>
                <a:latin typeface="Canva Sans"/>
                <a:ea typeface="Canva Sans"/>
                <a:cs typeface="Canva Sans"/>
                <a:sym typeface="Canva Sans"/>
                <a:hlinkClick r:id="rId2" tooltip="https://www.baeldung.com/spring-boot-start"/>
              </a:rPr>
              <a:t>https://www.baeldung.com/spring-boot-start</a:t>
            </a:r>
          </a:p>
          <a:p>
            <a:pPr marL="731561" lvl="1" indent="-365780" algn="just">
              <a:lnSpc>
                <a:spcPts val="4743"/>
              </a:lnSpc>
              <a:buFont typeface="Arial"/>
              <a:buChar char="•"/>
            </a:pPr>
            <a:r>
              <a:rPr lang="en-US" sz="3388">
                <a:solidFill>
                  <a:srgbClr val="FFFFFF"/>
                </a:solidFill>
                <a:latin typeface="Canva Sans"/>
                <a:ea typeface="Canva Sans"/>
                <a:cs typeface="Canva Sans"/>
                <a:sym typeface="Canva Sans"/>
              </a:rPr>
              <a:t>  https://www.javatpoint.com/jpa-tutorial</a:t>
            </a:r>
          </a:p>
          <a:p>
            <a:pPr marL="731561" lvl="1" indent="-365780" algn="just">
              <a:lnSpc>
                <a:spcPts val="4743"/>
              </a:lnSpc>
              <a:buFont typeface="Arial"/>
              <a:buChar char="•"/>
            </a:pPr>
            <a:r>
              <a:rPr lang="en-US" sz="3388">
                <a:solidFill>
                  <a:srgbClr val="FFFFFF"/>
                </a:solidFill>
                <a:latin typeface="Canva Sans"/>
                <a:ea typeface="Canva Sans"/>
                <a:cs typeface="Canva Sans"/>
                <a:sym typeface="Canva Sans"/>
              </a:rPr>
              <a:t>  https://docs.spring.io/spring-boot/documentation.html</a:t>
            </a:r>
          </a:p>
          <a:p>
            <a:pPr marL="731561" lvl="1" indent="-365780" algn="just">
              <a:lnSpc>
                <a:spcPts val="4743"/>
              </a:lnSpc>
              <a:buFont typeface="Arial"/>
              <a:buChar char="•"/>
            </a:pPr>
            <a:r>
              <a:rPr lang="en-US" sz="3388">
                <a:solidFill>
                  <a:srgbClr val="FFFFFF"/>
                </a:solidFill>
                <a:latin typeface="Canva Sans"/>
                <a:ea typeface="Canva Sans"/>
                <a:cs typeface="Canva Sans"/>
                <a:sym typeface="Canva Sans"/>
              </a:rPr>
              <a:t>  https://git-scm.com/downloads</a:t>
            </a:r>
          </a:p>
          <a:p>
            <a:pPr algn="just">
              <a:lnSpc>
                <a:spcPts val="4743"/>
              </a:lnSpc>
            </a:pPr>
            <a:endParaRPr lang="en-US" sz="3388">
              <a:solidFill>
                <a:srgbClr val="FFFFFF"/>
              </a:solidFill>
              <a:latin typeface="Canva Sans"/>
              <a:ea typeface="Canva Sans"/>
              <a:cs typeface="Canva Sans"/>
              <a:sym typeface="Canva Sans"/>
            </a:endParaRPr>
          </a:p>
        </p:txBody>
      </p:sp>
      <p:sp>
        <p:nvSpPr>
          <p:cNvPr id="5" name="Freeform 5"/>
          <p:cNvSpPr/>
          <p:nvPr/>
        </p:nvSpPr>
        <p:spPr>
          <a:xfrm>
            <a:off x="16514054" y="9016551"/>
            <a:ext cx="1490492" cy="970320"/>
          </a:xfrm>
          <a:custGeom>
            <a:avLst/>
            <a:gdLst/>
            <a:ahLst/>
            <a:cxnLst/>
            <a:rect l="l" t="t" r="r" b="b"/>
            <a:pathLst>
              <a:path w="1490492" h="970320">
                <a:moveTo>
                  <a:pt x="0" y="0"/>
                </a:moveTo>
                <a:lnTo>
                  <a:pt x="1490492" y="0"/>
                </a:lnTo>
                <a:lnTo>
                  <a:pt x="1490492" y="970320"/>
                </a:lnTo>
                <a:lnTo>
                  <a:pt x="0" y="970320"/>
                </a:lnTo>
                <a:lnTo>
                  <a:pt x="0" y="0"/>
                </a:lnTo>
                <a:close/>
              </a:path>
            </a:pathLst>
          </a:custGeom>
          <a:blipFill>
            <a:blip r:embed="rId3"/>
            <a:stretch>
              <a:fillRect/>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227494" y="8729209"/>
            <a:ext cx="2060506" cy="1419460"/>
          </a:xfrm>
          <a:custGeom>
            <a:avLst/>
            <a:gdLst/>
            <a:ahLst/>
            <a:cxnLst/>
            <a:rect l="l" t="t" r="r" b="b"/>
            <a:pathLst>
              <a:path w="2060506" h="1419460">
                <a:moveTo>
                  <a:pt x="0" y="0"/>
                </a:moveTo>
                <a:lnTo>
                  <a:pt x="2060506" y="0"/>
                </a:lnTo>
                <a:lnTo>
                  <a:pt x="2060506" y="1419460"/>
                </a:lnTo>
                <a:lnTo>
                  <a:pt x="0" y="1419460"/>
                </a:lnTo>
                <a:lnTo>
                  <a:pt x="0" y="0"/>
                </a:lnTo>
                <a:close/>
              </a:path>
            </a:pathLst>
          </a:custGeom>
          <a:blipFill>
            <a:blip r:embed="rId2"/>
            <a:stretch>
              <a:fillRect/>
            </a:stretch>
          </a:blipFill>
        </p:spPr>
      </p:sp>
      <p:sp>
        <p:nvSpPr>
          <p:cNvPr id="3" name="Freeform 3"/>
          <p:cNvSpPr/>
          <p:nvPr/>
        </p:nvSpPr>
        <p:spPr>
          <a:xfrm>
            <a:off x="413018" y="389296"/>
            <a:ext cx="2830144" cy="1842443"/>
          </a:xfrm>
          <a:custGeom>
            <a:avLst/>
            <a:gdLst/>
            <a:ahLst/>
            <a:cxnLst/>
            <a:rect l="l" t="t" r="r" b="b"/>
            <a:pathLst>
              <a:path w="2830144" h="1842443">
                <a:moveTo>
                  <a:pt x="0" y="0"/>
                </a:moveTo>
                <a:lnTo>
                  <a:pt x="2830144" y="0"/>
                </a:lnTo>
                <a:lnTo>
                  <a:pt x="2830144" y="1842442"/>
                </a:lnTo>
                <a:lnTo>
                  <a:pt x="0" y="1842442"/>
                </a:lnTo>
                <a:lnTo>
                  <a:pt x="0" y="0"/>
                </a:lnTo>
                <a:close/>
              </a:path>
            </a:pathLst>
          </a:custGeom>
          <a:blipFill>
            <a:blip r:embed="rId3"/>
            <a:stretch>
              <a:fillRect/>
            </a:stretch>
          </a:blipFill>
        </p:spPr>
      </p:sp>
      <p:sp>
        <p:nvSpPr>
          <p:cNvPr id="4" name="Freeform 4"/>
          <p:cNvSpPr/>
          <p:nvPr/>
        </p:nvSpPr>
        <p:spPr>
          <a:xfrm>
            <a:off x="-269003" y="-656578"/>
            <a:ext cx="18557003" cy="11770785"/>
          </a:xfrm>
          <a:custGeom>
            <a:avLst/>
            <a:gdLst/>
            <a:ahLst/>
            <a:cxnLst/>
            <a:rect l="l" t="t" r="r" b="b"/>
            <a:pathLst>
              <a:path w="18557003" h="11770785">
                <a:moveTo>
                  <a:pt x="0" y="0"/>
                </a:moveTo>
                <a:lnTo>
                  <a:pt x="18557003" y="0"/>
                </a:lnTo>
                <a:lnTo>
                  <a:pt x="18557003" y="11770785"/>
                </a:lnTo>
                <a:lnTo>
                  <a:pt x="0" y="11770785"/>
                </a:lnTo>
                <a:lnTo>
                  <a:pt x="0" y="0"/>
                </a:lnTo>
                <a:close/>
              </a:path>
            </a:pathLst>
          </a:custGeom>
          <a:blipFill>
            <a:blip r:embed="rId4"/>
            <a:stretch>
              <a:fillRect/>
            </a:stretch>
          </a:blipFill>
        </p:spPr>
      </p:sp>
      <p:sp>
        <p:nvSpPr>
          <p:cNvPr id="5" name="TextBox 5"/>
          <p:cNvSpPr txBox="1"/>
          <p:nvPr/>
        </p:nvSpPr>
        <p:spPr>
          <a:xfrm>
            <a:off x="4291021" y="6613656"/>
            <a:ext cx="10676244" cy="732549"/>
          </a:xfrm>
          <a:prstGeom prst="rect">
            <a:avLst/>
          </a:prstGeom>
        </p:spPr>
        <p:txBody>
          <a:bodyPr lIns="0" tIns="0" rIns="0" bIns="0" rtlCol="0" anchor="t">
            <a:spAutoFit/>
          </a:bodyPr>
          <a:lstStyle/>
          <a:p>
            <a:pPr algn="l">
              <a:lnSpc>
                <a:spcPts val="6186"/>
              </a:lnSpc>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538563"/>
            <a:ext cx="18288000" cy="5710609"/>
          </a:xfrm>
          <a:custGeom>
            <a:avLst/>
            <a:gdLst/>
            <a:ahLst/>
            <a:cxnLst/>
            <a:rect l="l" t="t" r="r" b="b"/>
            <a:pathLst>
              <a:path w="18288000" h="5710609">
                <a:moveTo>
                  <a:pt x="0" y="0"/>
                </a:moveTo>
                <a:lnTo>
                  <a:pt x="18288000" y="0"/>
                </a:lnTo>
                <a:lnTo>
                  <a:pt x="18288000" y="5710609"/>
                </a:lnTo>
                <a:lnTo>
                  <a:pt x="0" y="5710609"/>
                </a:lnTo>
                <a:lnTo>
                  <a:pt x="0" y="0"/>
                </a:lnTo>
                <a:close/>
              </a:path>
            </a:pathLst>
          </a:custGeom>
          <a:blipFill>
            <a:blip r:embed="rId2">
              <a:alphaModFix amt="95000"/>
            </a:blip>
            <a:stretch>
              <a:fillRect l="-8459" t="-47699" r="-8459" b="-26350"/>
            </a:stretch>
          </a:blipFill>
        </p:spPr>
      </p:sp>
      <p:grpSp>
        <p:nvGrpSpPr>
          <p:cNvPr id="3" name="Group 3"/>
          <p:cNvGrpSpPr/>
          <p:nvPr/>
        </p:nvGrpSpPr>
        <p:grpSpPr>
          <a:xfrm>
            <a:off x="850655" y="2809421"/>
            <a:ext cx="16408645" cy="5439751"/>
            <a:chOff x="0" y="0"/>
            <a:chExt cx="21878194" cy="7253001"/>
          </a:xfrm>
        </p:grpSpPr>
        <p:sp>
          <p:nvSpPr>
            <p:cNvPr id="4" name="TextBox 4"/>
            <p:cNvSpPr txBox="1"/>
            <p:nvPr/>
          </p:nvSpPr>
          <p:spPr>
            <a:xfrm>
              <a:off x="0" y="1551109"/>
              <a:ext cx="21878194" cy="4410075"/>
            </a:xfrm>
            <a:prstGeom prst="rect">
              <a:avLst/>
            </a:prstGeom>
          </p:spPr>
          <p:txBody>
            <a:bodyPr lIns="0" tIns="0" rIns="0" bIns="0" rtlCol="0" anchor="t">
              <a:spAutoFit/>
            </a:bodyPr>
            <a:lstStyle/>
            <a:p>
              <a:pPr algn="ctr">
                <a:lnSpc>
                  <a:spcPts val="12600"/>
                </a:lnSpc>
              </a:pPr>
              <a:r>
                <a:rPr lang="en-US" sz="12000">
                  <a:solidFill>
                    <a:srgbClr val="FFFFFF"/>
                  </a:solidFill>
                  <a:latin typeface="Clear Sans Bold"/>
                  <a:ea typeface="Clear Sans Bold"/>
                  <a:cs typeface="Clear Sans Bold"/>
                  <a:sym typeface="Clear Sans Bold"/>
                </a:rPr>
                <a:t>Configuring Database              Microservice</a:t>
              </a:r>
            </a:p>
          </p:txBody>
        </p:sp>
        <p:sp>
          <p:nvSpPr>
            <p:cNvPr id="5" name="TextBox 5"/>
            <p:cNvSpPr txBox="1"/>
            <p:nvPr/>
          </p:nvSpPr>
          <p:spPr>
            <a:xfrm>
              <a:off x="0" y="-76200"/>
              <a:ext cx="21878194" cy="783167"/>
            </a:xfrm>
            <a:prstGeom prst="rect">
              <a:avLst/>
            </a:prstGeom>
          </p:spPr>
          <p:txBody>
            <a:bodyPr lIns="0" tIns="0" rIns="0" bIns="0" rtlCol="0" anchor="t">
              <a:spAutoFit/>
            </a:bodyPr>
            <a:lstStyle/>
            <a:p>
              <a:pPr algn="l">
                <a:lnSpc>
                  <a:spcPts val="4900"/>
                </a:lnSpc>
              </a:pPr>
              <a:endParaRPr/>
            </a:p>
          </p:txBody>
        </p:sp>
        <p:sp>
          <p:nvSpPr>
            <p:cNvPr id="6" name="TextBox 6"/>
            <p:cNvSpPr txBox="1"/>
            <p:nvPr/>
          </p:nvSpPr>
          <p:spPr>
            <a:xfrm>
              <a:off x="0" y="6586251"/>
              <a:ext cx="21878194" cy="666750"/>
            </a:xfrm>
            <a:prstGeom prst="rect">
              <a:avLst/>
            </a:prstGeom>
          </p:spPr>
          <p:txBody>
            <a:bodyPr lIns="0" tIns="0" rIns="0" bIns="0" rtlCol="0" anchor="t">
              <a:spAutoFit/>
            </a:bodyPr>
            <a:lstStyle/>
            <a:p>
              <a:pPr algn="l">
                <a:lnSpc>
                  <a:spcPts val="4200"/>
                </a:lnSpc>
              </a:pPr>
              <a:endParaRPr/>
            </a:p>
          </p:txBody>
        </p:sp>
      </p:grpSp>
      <p:sp>
        <p:nvSpPr>
          <p:cNvPr id="7" name="Freeform 7"/>
          <p:cNvSpPr/>
          <p:nvPr/>
        </p:nvSpPr>
        <p:spPr>
          <a:xfrm>
            <a:off x="358191" y="369499"/>
            <a:ext cx="2388356" cy="1318403"/>
          </a:xfrm>
          <a:custGeom>
            <a:avLst/>
            <a:gdLst/>
            <a:ahLst/>
            <a:cxnLst/>
            <a:rect l="l" t="t" r="r" b="b"/>
            <a:pathLst>
              <a:path w="2388356" h="1318403">
                <a:moveTo>
                  <a:pt x="0" y="0"/>
                </a:moveTo>
                <a:lnTo>
                  <a:pt x="2388356" y="0"/>
                </a:lnTo>
                <a:lnTo>
                  <a:pt x="2388356" y="1318402"/>
                </a:lnTo>
                <a:lnTo>
                  <a:pt x="0" y="1318402"/>
                </a:lnTo>
                <a:lnTo>
                  <a:pt x="0" y="0"/>
                </a:lnTo>
                <a:close/>
              </a:path>
            </a:pathLst>
          </a:custGeom>
          <a:blipFill>
            <a:blip r:embed="rId3"/>
            <a:stretch>
              <a:fillRect t="-8966" b="-8966"/>
            </a:stretch>
          </a:blipFill>
        </p:spPr>
      </p:sp>
      <p:sp>
        <p:nvSpPr>
          <p:cNvPr id="8" name="Freeform 8"/>
          <p:cNvSpPr/>
          <p:nvPr/>
        </p:nvSpPr>
        <p:spPr>
          <a:xfrm>
            <a:off x="15969737" y="8689974"/>
            <a:ext cx="2104686" cy="1449895"/>
          </a:xfrm>
          <a:custGeom>
            <a:avLst/>
            <a:gdLst/>
            <a:ahLst/>
            <a:cxnLst/>
            <a:rect l="l" t="t" r="r" b="b"/>
            <a:pathLst>
              <a:path w="2104686" h="1449895">
                <a:moveTo>
                  <a:pt x="0" y="0"/>
                </a:moveTo>
                <a:lnTo>
                  <a:pt x="2104686" y="0"/>
                </a:lnTo>
                <a:lnTo>
                  <a:pt x="2104686" y="1449895"/>
                </a:lnTo>
                <a:lnTo>
                  <a:pt x="0" y="1449895"/>
                </a:lnTo>
                <a:lnTo>
                  <a:pt x="0" y="0"/>
                </a:lnTo>
                <a:close/>
              </a:path>
            </a:pathLst>
          </a:custGeom>
          <a:blipFill>
            <a:blip r:embed="rId4"/>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grpSp>
        <p:nvGrpSpPr>
          <p:cNvPr id="3" name="Group 3"/>
          <p:cNvGrpSpPr/>
          <p:nvPr/>
        </p:nvGrpSpPr>
        <p:grpSpPr>
          <a:xfrm>
            <a:off x="1402735" y="700607"/>
            <a:ext cx="14966381" cy="8403773"/>
            <a:chOff x="0" y="0"/>
            <a:chExt cx="19955175" cy="11205030"/>
          </a:xfrm>
        </p:grpSpPr>
        <p:sp>
          <p:nvSpPr>
            <p:cNvPr id="4" name="TextBox 4"/>
            <p:cNvSpPr txBox="1"/>
            <p:nvPr/>
          </p:nvSpPr>
          <p:spPr>
            <a:xfrm>
              <a:off x="0" y="-76200"/>
              <a:ext cx="19955175" cy="1594607"/>
            </a:xfrm>
            <a:prstGeom prst="rect">
              <a:avLst/>
            </a:prstGeom>
          </p:spPr>
          <p:txBody>
            <a:bodyPr lIns="0" tIns="0" rIns="0" bIns="0" rtlCol="0" anchor="t">
              <a:spAutoFit/>
            </a:bodyPr>
            <a:lstStyle/>
            <a:p>
              <a:pPr algn="ctr">
                <a:lnSpc>
                  <a:spcPts val="8262"/>
                </a:lnSpc>
              </a:pPr>
              <a:r>
                <a:rPr lang="en-US" sz="7510">
                  <a:solidFill>
                    <a:srgbClr val="FFFFFF"/>
                  </a:solidFill>
                  <a:latin typeface="Times New Roman Bold"/>
                  <a:ea typeface="Times New Roman Bold"/>
                  <a:cs typeface="Times New Roman Bold"/>
                  <a:sym typeface="Times New Roman Bold"/>
                </a:rPr>
                <a:t>INTRODUCTION</a:t>
              </a:r>
            </a:p>
          </p:txBody>
        </p:sp>
        <p:sp>
          <p:nvSpPr>
            <p:cNvPr id="5" name="TextBox 5"/>
            <p:cNvSpPr txBox="1"/>
            <p:nvPr/>
          </p:nvSpPr>
          <p:spPr>
            <a:xfrm>
              <a:off x="0" y="2516729"/>
              <a:ext cx="19955175" cy="8688301"/>
            </a:xfrm>
            <a:prstGeom prst="rect">
              <a:avLst/>
            </a:prstGeom>
          </p:spPr>
          <p:txBody>
            <a:bodyPr lIns="0" tIns="0" rIns="0" bIns="0" rtlCol="0" anchor="t">
              <a:spAutoFit/>
            </a:bodyPr>
            <a:lstStyle/>
            <a:p>
              <a:pPr algn="l">
                <a:lnSpc>
                  <a:spcPts val="4698"/>
                </a:lnSpc>
              </a:pPr>
              <a:r>
                <a:rPr lang="en-US" sz="3356">
                  <a:solidFill>
                    <a:srgbClr val="FFFFFF"/>
                  </a:solidFill>
                  <a:latin typeface="Clear Sans"/>
                  <a:ea typeface="Clear Sans"/>
                  <a:cs typeface="Clear Sans"/>
                  <a:sym typeface="Clear Sans"/>
                </a:rPr>
                <a:t>The Configuration Database Microservice is crafted to efficiently manage and store configuration data for network devices. This microservice is crucial for handling both current and historical configurations, ensuring that device settings can be accurately tracked and managed over time. </a:t>
              </a:r>
            </a:p>
            <a:p>
              <a:pPr algn="l">
                <a:lnSpc>
                  <a:spcPts val="4698"/>
                </a:lnSpc>
              </a:pPr>
              <a:endParaRPr lang="en-US" sz="3356">
                <a:solidFill>
                  <a:srgbClr val="FFFFFF"/>
                </a:solidFill>
                <a:latin typeface="Clear Sans"/>
                <a:ea typeface="Clear Sans"/>
                <a:cs typeface="Clear Sans"/>
                <a:sym typeface="Clear Sans"/>
              </a:endParaRPr>
            </a:p>
            <a:p>
              <a:pPr algn="l">
                <a:lnSpc>
                  <a:spcPts val="4698"/>
                </a:lnSpc>
              </a:pPr>
              <a:r>
                <a:rPr lang="en-US" sz="3356">
                  <a:solidFill>
                    <a:srgbClr val="FFFFFF"/>
                  </a:solidFill>
                  <a:latin typeface="Clear Sans"/>
                  <a:ea typeface="Clear Sans"/>
                  <a:cs typeface="Clear Sans"/>
                  <a:sym typeface="Clear Sans"/>
                </a:rPr>
                <a:t>Its design prioritizes reliability and scalability, ensuring that configuration data is consistently accessible and maintainable. This approach enhances operational efficiency and supports effective device management across various network environments.</a:t>
              </a:r>
            </a:p>
            <a:p>
              <a:pPr algn="l">
                <a:lnSpc>
                  <a:spcPts val="4698"/>
                </a:lnSpc>
              </a:pPr>
              <a:endParaRPr lang="en-US" sz="3356">
                <a:solidFill>
                  <a:srgbClr val="FFFFFF"/>
                </a:solidFill>
                <a:latin typeface="Clear Sans"/>
                <a:ea typeface="Clear Sans"/>
                <a:cs typeface="Clear Sans"/>
                <a:sym typeface="Clear Sans"/>
              </a:endParaRPr>
            </a:p>
            <a:p>
              <a:pPr algn="l">
                <a:lnSpc>
                  <a:spcPts val="4698"/>
                </a:lnSpc>
              </a:pPr>
              <a:endParaRPr lang="en-US" sz="3356">
                <a:solidFill>
                  <a:srgbClr val="FFFFFF"/>
                </a:solidFill>
                <a:latin typeface="Clear Sans"/>
                <a:ea typeface="Clear Sans"/>
                <a:cs typeface="Clear Sans"/>
                <a:sym typeface="Clear Sans"/>
              </a:endParaRPr>
            </a:p>
          </p:txBody>
        </p:sp>
      </p:grpSp>
      <p:sp>
        <p:nvSpPr>
          <p:cNvPr id="6" name="Freeform 6"/>
          <p:cNvSpPr/>
          <p:nvPr/>
        </p:nvSpPr>
        <p:spPr>
          <a:xfrm>
            <a:off x="16514054" y="9016551"/>
            <a:ext cx="1490492" cy="970320"/>
          </a:xfrm>
          <a:custGeom>
            <a:avLst/>
            <a:gdLst/>
            <a:ahLst/>
            <a:cxnLst/>
            <a:rect l="l" t="t" r="r" b="b"/>
            <a:pathLst>
              <a:path w="1490492" h="970320">
                <a:moveTo>
                  <a:pt x="0" y="0"/>
                </a:moveTo>
                <a:lnTo>
                  <a:pt x="1490492" y="0"/>
                </a:lnTo>
                <a:lnTo>
                  <a:pt x="1490492" y="970320"/>
                </a:lnTo>
                <a:lnTo>
                  <a:pt x="0" y="970320"/>
                </a:lnTo>
                <a:lnTo>
                  <a:pt x="0" y="0"/>
                </a:lnTo>
                <a:close/>
              </a:path>
            </a:pathLst>
          </a:custGeom>
          <a:blipFill>
            <a:blip r:embed="rId3"/>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a:off x="16608116" y="9168374"/>
            <a:ext cx="1438987" cy="947181"/>
          </a:xfrm>
          <a:custGeom>
            <a:avLst/>
            <a:gdLst/>
            <a:ahLst/>
            <a:cxnLst/>
            <a:rect l="l" t="t" r="r" b="b"/>
            <a:pathLst>
              <a:path w="1438987" h="947181">
                <a:moveTo>
                  <a:pt x="0" y="0"/>
                </a:moveTo>
                <a:lnTo>
                  <a:pt x="1438987" y="0"/>
                </a:lnTo>
                <a:lnTo>
                  <a:pt x="1438987" y="947181"/>
                </a:lnTo>
                <a:lnTo>
                  <a:pt x="0" y="947181"/>
                </a:lnTo>
                <a:lnTo>
                  <a:pt x="0" y="0"/>
                </a:lnTo>
                <a:close/>
              </a:path>
            </a:pathLst>
          </a:custGeom>
          <a:blipFill>
            <a:blip r:embed="rId2"/>
            <a:stretch>
              <a:fillRect/>
            </a:stretch>
          </a:blipFill>
        </p:spPr>
      </p:sp>
      <p:sp>
        <p:nvSpPr>
          <p:cNvPr id="3" name="TextBox 3"/>
          <p:cNvSpPr txBox="1"/>
          <p:nvPr/>
        </p:nvSpPr>
        <p:spPr>
          <a:xfrm>
            <a:off x="1028700" y="1672662"/>
            <a:ext cx="12036600" cy="1491298"/>
          </a:xfrm>
          <a:prstGeom prst="rect">
            <a:avLst/>
          </a:prstGeom>
        </p:spPr>
        <p:txBody>
          <a:bodyPr lIns="0" tIns="0" rIns="0" bIns="0" rtlCol="0" anchor="t">
            <a:spAutoFit/>
          </a:bodyPr>
          <a:lstStyle/>
          <a:p>
            <a:pPr algn="l">
              <a:lnSpc>
                <a:spcPts val="5417"/>
              </a:lnSpc>
            </a:pPr>
            <a:r>
              <a:rPr lang="en-US" sz="4925">
                <a:solidFill>
                  <a:srgbClr val="132020"/>
                </a:solidFill>
                <a:latin typeface="Times New Roman Bold"/>
                <a:ea typeface="Times New Roman Bold"/>
                <a:cs typeface="Times New Roman Bold"/>
                <a:sym typeface="Times New Roman Bold"/>
              </a:rPr>
              <a:t>Necessary </a:t>
            </a:r>
            <a:r>
              <a:rPr lang="en-US" sz="4925">
                <a:solidFill>
                  <a:srgbClr val="865F9D"/>
                </a:solidFill>
                <a:latin typeface="Times New Roman Bold"/>
                <a:ea typeface="Times New Roman Bold"/>
                <a:cs typeface="Times New Roman Bold"/>
                <a:sym typeface="Times New Roman Bold"/>
              </a:rPr>
              <a:t>Tools :</a:t>
            </a:r>
          </a:p>
          <a:p>
            <a:pPr marL="0" lvl="0" indent="0" algn="l">
              <a:lnSpc>
                <a:spcPts val="5417"/>
              </a:lnSpc>
              <a:spcBef>
                <a:spcPct val="0"/>
              </a:spcBef>
            </a:pPr>
            <a:endParaRPr lang="en-US" sz="4925">
              <a:solidFill>
                <a:srgbClr val="865F9D"/>
              </a:solidFill>
              <a:latin typeface="Times New Roman Bold"/>
              <a:ea typeface="Times New Roman Bold"/>
              <a:cs typeface="Times New Roman Bold"/>
              <a:sym typeface="Times New Roman Bold"/>
            </a:endParaRPr>
          </a:p>
        </p:txBody>
      </p:sp>
      <p:sp>
        <p:nvSpPr>
          <p:cNvPr id="4" name="TextBox 4"/>
          <p:cNvSpPr txBox="1"/>
          <p:nvPr/>
        </p:nvSpPr>
        <p:spPr>
          <a:xfrm>
            <a:off x="2035416" y="3403006"/>
            <a:ext cx="12130948" cy="4867579"/>
          </a:xfrm>
          <a:prstGeom prst="rect">
            <a:avLst/>
          </a:prstGeom>
        </p:spPr>
        <p:txBody>
          <a:bodyPr lIns="0" tIns="0" rIns="0" bIns="0" rtlCol="0" anchor="t">
            <a:spAutoFit/>
          </a:bodyPr>
          <a:lstStyle/>
          <a:p>
            <a:pPr marL="746434" lvl="1" indent="-373217" algn="l">
              <a:lnSpc>
                <a:spcPts val="4840"/>
              </a:lnSpc>
              <a:buFont typeface="Arial"/>
              <a:buChar char="•"/>
            </a:pPr>
            <a:r>
              <a:rPr lang="en-US" sz="3457">
                <a:solidFill>
                  <a:srgbClr val="132020"/>
                </a:solidFill>
                <a:latin typeface="Clear Sans"/>
                <a:ea typeface="Clear Sans"/>
                <a:cs typeface="Clear Sans"/>
                <a:sym typeface="Clear Sans"/>
              </a:rPr>
              <a:t>Java Development Kit (JDK)</a:t>
            </a:r>
          </a:p>
          <a:p>
            <a:pPr marL="746434" lvl="1" indent="-373217" algn="l">
              <a:lnSpc>
                <a:spcPts val="4840"/>
              </a:lnSpc>
              <a:buFont typeface="Arial"/>
              <a:buChar char="•"/>
            </a:pPr>
            <a:r>
              <a:rPr lang="en-US" sz="3457">
                <a:solidFill>
                  <a:srgbClr val="132020"/>
                </a:solidFill>
                <a:latin typeface="Clear Sans"/>
                <a:ea typeface="Clear Sans"/>
                <a:cs typeface="Clear Sans"/>
                <a:sym typeface="Clear Sans"/>
              </a:rPr>
              <a:t>Maven or Gradle for project dependency management</a:t>
            </a:r>
          </a:p>
          <a:p>
            <a:pPr marL="746434" lvl="1" indent="-373217" algn="l">
              <a:lnSpc>
                <a:spcPts val="4840"/>
              </a:lnSpc>
              <a:buFont typeface="Arial"/>
              <a:buChar char="•"/>
            </a:pPr>
            <a:r>
              <a:rPr lang="en-US" sz="3457">
                <a:solidFill>
                  <a:srgbClr val="132020"/>
                </a:solidFill>
                <a:latin typeface="Clear Sans"/>
                <a:ea typeface="Clear Sans"/>
                <a:cs typeface="Clear Sans"/>
                <a:sym typeface="Clear Sans"/>
              </a:rPr>
              <a:t>IDE (e.g., IntelliJ IDEA, Eclipse)</a:t>
            </a:r>
          </a:p>
          <a:p>
            <a:pPr marL="746434" lvl="1" indent="-373217" algn="l">
              <a:lnSpc>
                <a:spcPts val="4840"/>
              </a:lnSpc>
              <a:buFont typeface="Arial"/>
              <a:buChar char="•"/>
            </a:pPr>
            <a:r>
              <a:rPr lang="en-US" sz="3457">
                <a:solidFill>
                  <a:srgbClr val="132020"/>
                </a:solidFill>
                <a:latin typeface="Clear Sans"/>
                <a:ea typeface="Clear Sans"/>
                <a:cs typeface="Clear Sans"/>
                <a:sym typeface="Clear Sans"/>
              </a:rPr>
              <a:t>Git for version control</a:t>
            </a:r>
          </a:p>
          <a:p>
            <a:pPr marL="746434" lvl="1" indent="-373217" algn="l">
              <a:lnSpc>
                <a:spcPts val="4840"/>
              </a:lnSpc>
              <a:buFont typeface="Arial"/>
              <a:buChar char="•"/>
            </a:pPr>
            <a:r>
              <a:rPr lang="en-US" sz="3457">
                <a:solidFill>
                  <a:srgbClr val="132020"/>
                </a:solidFill>
                <a:latin typeface="Clear Sans"/>
                <a:ea typeface="Clear Sans"/>
                <a:cs typeface="Clear Sans"/>
                <a:sym typeface="Clear Sans"/>
              </a:rPr>
              <a:t>Database management system (e.g., PostgreSQL, MySQL)</a:t>
            </a:r>
          </a:p>
          <a:p>
            <a:pPr marL="746434" lvl="1" indent="-373217" algn="l">
              <a:lnSpc>
                <a:spcPts val="4840"/>
              </a:lnSpc>
              <a:buFont typeface="Arial"/>
              <a:buChar char="•"/>
            </a:pPr>
            <a:r>
              <a:rPr lang="en-US" sz="3457">
                <a:solidFill>
                  <a:srgbClr val="132020"/>
                </a:solidFill>
                <a:latin typeface="Clear Sans"/>
                <a:ea typeface="Clear Sans"/>
                <a:cs typeface="Clear Sans"/>
                <a:sym typeface="Clear Sans"/>
              </a:rPr>
              <a:t>ORM framework (e.g., Hibernate)</a:t>
            </a:r>
          </a:p>
          <a:p>
            <a:pPr marL="746434" lvl="1" indent="-373217" algn="l">
              <a:lnSpc>
                <a:spcPts val="4840"/>
              </a:lnSpc>
              <a:buFont typeface="Arial"/>
              <a:buChar char="•"/>
            </a:pPr>
            <a:r>
              <a:rPr lang="en-US" sz="3457">
                <a:solidFill>
                  <a:srgbClr val="132020"/>
                </a:solidFill>
                <a:latin typeface="Clear Sans"/>
                <a:ea typeface="Clear Sans"/>
                <a:cs typeface="Clear Sans"/>
                <a:sym typeface="Clear Sans"/>
              </a:rPr>
              <a:t>Postman </a:t>
            </a:r>
          </a:p>
          <a:p>
            <a:pPr algn="l">
              <a:lnSpc>
                <a:spcPts val="4840"/>
              </a:lnSpc>
              <a:spcBef>
                <a:spcPct val="0"/>
              </a:spcBef>
            </a:pPr>
            <a:endParaRPr lang="en-US" sz="3457">
              <a:solidFill>
                <a:srgbClr val="132020"/>
              </a:solidFill>
              <a:latin typeface="Clear Sans"/>
              <a:ea typeface="Clear Sans"/>
              <a:cs typeface="Clear Sans"/>
              <a:sym typeface="Clear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grpSp>
        <p:nvGrpSpPr>
          <p:cNvPr id="3" name="Group 3"/>
          <p:cNvGrpSpPr/>
          <p:nvPr/>
        </p:nvGrpSpPr>
        <p:grpSpPr>
          <a:xfrm>
            <a:off x="815862" y="1874495"/>
            <a:ext cx="17188684" cy="9253617"/>
            <a:chOff x="0" y="0"/>
            <a:chExt cx="22918245" cy="12338156"/>
          </a:xfrm>
        </p:grpSpPr>
        <p:sp>
          <p:nvSpPr>
            <p:cNvPr id="4" name="TextBox 4"/>
            <p:cNvSpPr txBox="1"/>
            <p:nvPr/>
          </p:nvSpPr>
          <p:spPr>
            <a:xfrm>
              <a:off x="0" y="38100"/>
              <a:ext cx="22918245" cy="11266398"/>
            </a:xfrm>
            <a:prstGeom prst="rect">
              <a:avLst/>
            </a:prstGeom>
          </p:spPr>
          <p:txBody>
            <a:bodyPr lIns="0" tIns="0" rIns="0" bIns="0" rtlCol="0" anchor="t">
              <a:spAutoFit/>
            </a:bodyPr>
            <a:lstStyle/>
            <a:p>
              <a:pPr algn="l">
                <a:lnSpc>
                  <a:spcPts val="3299"/>
                </a:lnSpc>
              </a:pPr>
              <a:r>
                <a:rPr lang="en-US" sz="2999">
                  <a:solidFill>
                    <a:srgbClr val="FFFFFF"/>
                  </a:solidFill>
                  <a:latin typeface="Clear Sans Bold"/>
                  <a:ea typeface="Clear Sans Bold"/>
                  <a:cs typeface="Clear Sans Bold"/>
                  <a:sym typeface="Clear Sans Bold"/>
                </a:rPr>
                <a:t>Develop a Robust Microservice :​</a:t>
              </a:r>
            </a:p>
            <a:p>
              <a:pPr algn="l">
                <a:lnSpc>
                  <a:spcPts val="3299"/>
                </a:lnSpc>
              </a:pPr>
              <a:r>
                <a:rPr lang="en-US" sz="2999">
                  <a:solidFill>
                    <a:srgbClr val="FFFFFF"/>
                  </a:solidFill>
                  <a:latin typeface="Clear Sans Bold"/>
                  <a:ea typeface="Clear Sans Bold"/>
                  <a:cs typeface="Clear Sans Bold"/>
                  <a:sym typeface="Clear Sans Bold"/>
                </a:rPr>
                <a:t>​</a:t>
              </a:r>
            </a:p>
            <a:p>
              <a:pPr marL="647700" lvl="1" indent="-323850" algn="l">
                <a:lnSpc>
                  <a:spcPts val="3299"/>
                </a:lnSpc>
                <a:buFont typeface="Arial"/>
                <a:buChar char="•"/>
              </a:pPr>
              <a:r>
                <a:rPr lang="en-US" sz="2999">
                  <a:solidFill>
                    <a:srgbClr val="FFFFFF"/>
                  </a:solidFill>
                  <a:latin typeface="Clear Sans Bold"/>
                  <a:ea typeface="Clear Sans Bold"/>
                  <a:cs typeface="Clear Sans Bold"/>
                  <a:sym typeface="Clear Sans Bold"/>
                </a:rPr>
                <a:t>The primary objective is to develop a robust and scalable microservice.</a:t>
              </a:r>
            </a:p>
            <a:p>
              <a:pPr algn="l">
                <a:lnSpc>
                  <a:spcPts val="3299"/>
                </a:lnSpc>
              </a:pPr>
              <a:r>
                <a:rPr lang="en-US" sz="2999">
                  <a:solidFill>
                    <a:srgbClr val="FFFFFF"/>
                  </a:solidFill>
                  <a:latin typeface="Clear Sans Bold"/>
                  <a:ea typeface="Clear Sans Bold"/>
                  <a:cs typeface="Clear Sans Bold"/>
                  <a:sym typeface="Clear Sans Bold"/>
                </a:rPr>
                <a:t>​</a:t>
              </a:r>
            </a:p>
            <a:p>
              <a:pPr marL="647700" lvl="1" indent="-323850" algn="l">
                <a:lnSpc>
                  <a:spcPts val="3299"/>
                </a:lnSpc>
                <a:buFont typeface="Arial"/>
                <a:buChar char="•"/>
              </a:pPr>
              <a:r>
                <a:rPr lang="en-US" sz="2999">
                  <a:solidFill>
                    <a:srgbClr val="FFFFFF"/>
                  </a:solidFill>
                  <a:latin typeface="Clear Sans Bold"/>
                  <a:ea typeface="Clear Sans Bold"/>
                  <a:cs typeface="Clear Sans Bold"/>
                  <a:sym typeface="Clear Sans Bold"/>
                </a:rPr>
                <a:t>The service should be capable of managing configurations for a large number of devices.</a:t>
              </a:r>
            </a:p>
            <a:p>
              <a:pPr algn="l">
                <a:lnSpc>
                  <a:spcPts val="3299"/>
                </a:lnSpc>
              </a:pPr>
              <a:endParaRPr lang="en-US" sz="2999">
                <a:solidFill>
                  <a:srgbClr val="FFFFFF"/>
                </a:solidFill>
                <a:latin typeface="Clear Sans Bold"/>
                <a:ea typeface="Clear Sans Bold"/>
                <a:cs typeface="Clear Sans Bold"/>
                <a:sym typeface="Clear Sans Bold"/>
              </a:endParaRPr>
            </a:p>
            <a:p>
              <a:pPr marL="647700" lvl="1" indent="-323850" algn="l">
                <a:lnSpc>
                  <a:spcPts val="3299"/>
                </a:lnSpc>
                <a:buFont typeface="Arial"/>
                <a:buChar char="•"/>
              </a:pPr>
              <a:r>
                <a:rPr lang="en-US" sz="2999">
                  <a:solidFill>
                    <a:srgbClr val="FFFFFF"/>
                  </a:solidFill>
                  <a:latin typeface="Clear Sans Bold"/>
                  <a:ea typeface="Clear Sans Bold"/>
                  <a:cs typeface="Clear Sans Bold"/>
                  <a:sym typeface="Clear Sans Bold"/>
                </a:rPr>
                <a:t>Key Considerations:     1)  Scalability    2)  Reliability    3)  Security     4)  User Experience</a:t>
              </a:r>
            </a:p>
            <a:p>
              <a:pPr algn="l">
                <a:lnSpc>
                  <a:spcPts val="3299"/>
                </a:lnSpc>
              </a:pPr>
              <a:r>
                <a:rPr lang="en-US" sz="2999">
                  <a:solidFill>
                    <a:srgbClr val="FFFFFF"/>
                  </a:solidFill>
                  <a:latin typeface="Clear Sans Bold"/>
                  <a:ea typeface="Clear Sans Bold"/>
                  <a:cs typeface="Clear Sans Bold"/>
                  <a:sym typeface="Clear Sans Bold"/>
                </a:rPr>
                <a:t>​</a:t>
              </a:r>
            </a:p>
            <a:p>
              <a:pPr algn="l">
                <a:lnSpc>
                  <a:spcPts val="3299"/>
                </a:lnSpc>
              </a:pPr>
              <a:r>
                <a:rPr lang="en-US" sz="2999">
                  <a:solidFill>
                    <a:srgbClr val="FFFFFF"/>
                  </a:solidFill>
                  <a:latin typeface="Clear Sans Bold"/>
                  <a:ea typeface="Clear Sans Bold"/>
                  <a:cs typeface="Clear Sans Bold"/>
                  <a:sym typeface="Clear Sans Bold"/>
                </a:rPr>
                <a:t>​</a:t>
              </a:r>
            </a:p>
            <a:p>
              <a:pPr algn="l">
                <a:lnSpc>
                  <a:spcPts val="3299"/>
                </a:lnSpc>
              </a:pPr>
              <a:r>
                <a:rPr lang="en-US" sz="2999">
                  <a:solidFill>
                    <a:srgbClr val="FFFFFF"/>
                  </a:solidFill>
                  <a:latin typeface="Clear Sans Bold"/>
                  <a:ea typeface="Clear Sans Bold"/>
                  <a:cs typeface="Clear Sans Bold"/>
                  <a:sym typeface="Clear Sans Bold"/>
                </a:rPr>
                <a:t>Easy Configuration Management :​</a:t>
              </a:r>
            </a:p>
            <a:p>
              <a:pPr algn="l">
                <a:lnSpc>
                  <a:spcPts val="3299"/>
                </a:lnSpc>
              </a:pPr>
              <a:r>
                <a:rPr lang="en-US" sz="2999">
                  <a:solidFill>
                    <a:srgbClr val="FFFFFF"/>
                  </a:solidFill>
                  <a:latin typeface="Clear Sans Bold"/>
                  <a:ea typeface="Clear Sans Bold"/>
                  <a:cs typeface="Clear Sans Bold"/>
                  <a:sym typeface="Clear Sans Bold"/>
                </a:rPr>
                <a:t>​</a:t>
              </a:r>
            </a:p>
            <a:p>
              <a:pPr marL="647700" lvl="1" indent="-323850" algn="l">
                <a:lnSpc>
                  <a:spcPts val="3299"/>
                </a:lnSpc>
                <a:buFont typeface="Arial"/>
                <a:buChar char="•"/>
              </a:pPr>
              <a:r>
                <a:rPr lang="en-US" sz="2999">
                  <a:solidFill>
                    <a:srgbClr val="FFFFFF"/>
                  </a:solidFill>
                  <a:latin typeface="Clear Sans Bold"/>
                  <a:ea typeface="Clear Sans Bold"/>
                  <a:cs typeface="Clear Sans Bold"/>
                  <a:sym typeface="Clear Sans Bold"/>
                </a:rPr>
                <a:t>The microservice should simplify the process of managing device configurations.​</a:t>
              </a:r>
            </a:p>
            <a:p>
              <a:pPr algn="l">
                <a:lnSpc>
                  <a:spcPts val="3299"/>
                </a:lnSpc>
              </a:pPr>
              <a:endParaRPr lang="en-US" sz="2999">
                <a:solidFill>
                  <a:srgbClr val="FFFFFF"/>
                </a:solidFill>
                <a:latin typeface="Clear Sans Bold"/>
                <a:ea typeface="Clear Sans Bold"/>
                <a:cs typeface="Clear Sans Bold"/>
                <a:sym typeface="Clear Sans Bold"/>
              </a:endParaRPr>
            </a:p>
            <a:p>
              <a:pPr marL="647700" lvl="1" indent="-323850" algn="l">
                <a:lnSpc>
                  <a:spcPts val="3299"/>
                </a:lnSpc>
                <a:buFont typeface="Arial"/>
                <a:buChar char="•"/>
              </a:pPr>
              <a:r>
                <a:rPr lang="en-US" sz="2999">
                  <a:solidFill>
                    <a:srgbClr val="FFFFFF"/>
                  </a:solidFill>
                  <a:latin typeface="Clear Sans Bold"/>
                  <a:ea typeface="Clear Sans Bold"/>
                  <a:cs typeface="Clear Sans Bold"/>
                  <a:sym typeface="Clear Sans Bold"/>
                </a:rPr>
                <a:t>Users should be able to easily create, update, delete, and retrieve configurations through the provided APIs. </a:t>
              </a:r>
            </a:p>
            <a:p>
              <a:pPr algn="l">
                <a:lnSpc>
                  <a:spcPts val="3299"/>
                </a:lnSpc>
              </a:pPr>
              <a:endParaRPr lang="en-US" sz="2999">
                <a:solidFill>
                  <a:srgbClr val="FFFFFF"/>
                </a:solidFill>
                <a:latin typeface="Clear Sans Bold"/>
                <a:ea typeface="Clear Sans Bold"/>
                <a:cs typeface="Clear Sans Bold"/>
                <a:sym typeface="Clear Sans Bold"/>
              </a:endParaRPr>
            </a:p>
            <a:p>
              <a:pPr marL="647700" lvl="1" indent="-323850" algn="l">
                <a:lnSpc>
                  <a:spcPts val="3299"/>
                </a:lnSpc>
                <a:buFont typeface="Arial"/>
                <a:buChar char="•"/>
              </a:pPr>
              <a:r>
                <a:rPr lang="en-US" sz="2999">
                  <a:solidFill>
                    <a:srgbClr val="FFFFFF"/>
                  </a:solidFill>
                  <a:latin typeface="Clear Sans Bold"/>
                  <a:ea typeface="Clear Sans Bold"/>
                  <a:cs typeface="Clear Sans Bold"/>
                  <a:sym typeface="Clear Sans Bold"/>
                </a:rPr>
                <a:t>Configuration operation:  1)  Creation   2)  Updation    3)  Deletion   4)  Retrieval</a:t>
              </a:r>
              <a:r>
                <a:rPr lang="en-US" sz="2999">
                  <a:solidFill>
                    <a:srgbClr val="132020"/>
                  </a:solidFill>
                  <a:latin typeface="Clear Sans Bold"/>
                  <a:ea typeface="Clear Sans Bold"/>
                  <a:cs typeface="Clear Sans Bold"/>
                  <a:sym typeface="Clear Sans Bold"/>
                </a:rPr>
                <a:t>​</a:t>
              </a:r>
            </a:p>
            <a:p>
              <a:pPr algn="l">
                <a:lnSpc>
                  <a:spcPts val="3494"/>
                </a:lnSpc>
              </a:pPr>
              <a:r>
                <a:rPr lang="en-US" sz="3176">
                  <a:solidFill>
                    <a:srgbClr val="132020"/>
                  </a:solidFill>
                  <a:latin typeface="Clear Sans Bold"/>
                  <a:ea typeface="Clear Sans Bold"/>
                  <a:cs typeface="Clear Sans Bold"/>
                  <a:sym typeface="Clear Sans Bold"/>
                </a:rPr>
                <a:t>​</a:t>
              </a:r>
            </a:p>
            <a:p>
              <a:pPr algn="l">
                <a:lnSpc>
                  <a:spcPts val="3494"/>
                </a:lnSpc>
              </a:pPr>
              <a:endParaRPr lang="en-US" sz="3176">
                <a:solidFill>
                  <a:srgbClr val="132020"/>
                </a:solidFill>
                <a:latin typeface="Clear Sans Bold"/>
                <a:ea typeface="Clear Sans Bold"/>
                <a:cs typeface="Clear Sans Bold"/>
                <a:sym typeface="Clear Sans Bold"/>
              </a:endParaRPr>
            </a:p>
            <a:p>
              <a:pPr algn="l">
                <a:lnSpc>
                  <a:spcPts val="3494"/>
                </a:lnSpc>
              </a:pPr>
              <a:endParaRPr lang="en-US" sz="3176">
                <a:solidFill>
                  <a:srgbClr val="132020"/>
                </a:solidFill>
                <a:latin typeface="Clear Sans Bold"/>
                <a:ea typeface="Clear Sans Bold"/>
                <a:cs typeface="Clear Sans Bold"/>
                <a:sym typeface="Clear Sans Bold"/>
              </a:endParaRPr>
            </a:p>
          </p:txBody>
        </p:sp>
        <p:sp>
          <p:nvSpPr>
            <p:cNvPr id="5" name="TextBox 5"/>
            <p:cNvSpPr txBox="1"/>
            <p:nvPr/>
          </p:nvSpPr>
          <p:spPr>
            <a:xfrm>
              <a:off x="0" y="11832442"/>
              <a:ext cx="22918245" cy="505714"/>
            </a:xfrm>
            <a:prstGeom prst="rect">
              <a:avLst/>
            </a:prstGeom>
          </p:spPr>
          <p:txBody>
            <a:bodyPr lIns="0" tIns="0" rIns="0" bIns="0" rtlCol="0" anchor="t">
              <a:spAutoFit/>
            </a:bodyPr>
            <a:lstStyle/>
            <a:p>
              <a:pPr algn="l">
                <a:lnSpc>
                  <a:spcPts val="3087"/>
                </a:lnSpc>
              </a:pPr>
              <a:endParaRPr/>
            </a:p>
          </p:txBody>
        </p:sp>
      </p:grpSp>
      <p:sp>
        <p:nvSpPr>
          <p:cNvPr id="6" name="TextBox 6"/>
          <p:cNvSpPr txBox="1"/>
          <p:nvPr/>
        </p:nvSpPr>
        <p:spPr>
          <a:xfrm>
            <a:off x="520385" y="196215"/>
            <a:ext cx="4000351" cy="1419225"/>
          </a:xfrm>
          <a:prstGeom prst="rect">
            <a:avLst/>
          </a:prstGeom>
        </p:spPr>
        <p:txBody>
          <a:bodyPr lIns="0" tIns="0" rIns="0" bIns="0" rtlCol="0" anchor="t">
            <a:spAutoFit/>
          </a:bodyPr>
          <a:lstStyle/>
          <a:p>
            <a:pPr algn="ctr">
              <a:lnSpc>
                <a:spcPts val="10499"/>
              </a:lnSpc>
            </a:pPr>
            <a:r>
              <a:rPr lang="en-US" sz="7499">
                <a:solidFill>
                  <a:srgbClr val="FFFFFF"/>
                </a:solidFill>
                <a:latin typeface="Times New Roman Bold"/>
                <a:ea typeface="Times New Roman Bold"/>
                <a:cs typeface="Times New Roman Bold"/>
                <a:sym typeface="Times New Roman Bold"/>
              </a:rPr>
              <a:t>Objective </a:t>
            </a:r>
          </a:p>
        </p:txBody>
      </p:sp>
      <p:sp>
        <p:nvSpPr>
          <p:cNvPr id="7" name="Freeform 7"/>
          <p:cNvSpPr/>
          <p:nvPr/>
        </p:nvSpPr>
        <p:spPr>
          <a:xfrm>
            <a:off x="16514054" y="9016551"/>
            <a:ext cx="1490492" cy="970320"/>
          </a:xfrm>
          <a:custGeom>
            <a:avLst/>
            <a:gdLst/>
            <a:ahLst/>
            <a:cxnLst/>
            <a:rect l="l" t="t" r="r" b="b"/>
            <a:pathLst>
              <a:path w="1490492" h="970320">
                <a:moveTo>
                  <a:pt x="0" y="0"/>
                </a:moveTo>
                <a:lnTo>
                  <a:pt x="1490492" y="0"/>
                </a:lnTo>
                <a:lnTo>
                  <a:pt x="1490492" y="970320"/>
                </a:lnTo>
                <a:lnTo>
                  <a:pt x="0" y="970320"/>
                </a:lnTo>
                <a:lnTo>
                  <a:pt x="0" y="0"/>
                </a:lnTo>
                <a:close/>
              </a:path>
            </a:pathLst>
          </a:custGeom>
          <a:blipFill>
            <a:blip r:embed="rId3"/>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sp>
        <p:nvSpPr>
          <p:cNvPr id="2" name="TextBox 2"/>
          <p:cNvSpPr txBox="1"/>
          <p:nvPr/>
        </p:nvSpPr>
        <p:spPr>
          <a:xfrm>
            <a:off x="1028700" y="392806"/>
            <a:ext cx="7353300" cy="1235338"/>
          </a:xfrm>
          <a:prstGeom prst="rect">
            <a:avLst/>
          </a:prstGeom>
        </p:spPr>
        <p:txBody>
          <a:bodyPr wrap="square" lIns="0" tIns="0" rIns="0" bIns="0" rtlCol="0" anchor="t">
            <a:spAutoFit/>
          </a:bodyPr>
          <a:lstStyle/>
          <a:p>
            <a:pPr algn="ctr">
              <a:lnSpc>
                <a:spcPts val="10500"/>
              </a:lnSpc>
            </a:pPr>
            <a:r>
              <a:rPr lang="en-US" sz="7500" dirty="0">
                <a:solidFill>
                  <a:srgbClr val="FFFFFF"/>
                </a:solidFill>
                <a:latin typeface="Times New Roman Bold"/>
                <a:ea typeface="Times New Roman Bold"/>
                <a:cs typeface="Times New Roman Bold"/>
                <a:sym typeface="Times New Roman Bold"/>
              </a:rPr>
              <a:t>Database Design :</a:t>
            </a:r>
          </a:p>
        </p:txBody>
      </p:sp>
      <p:sp>
        <p:nvSpPr>
          <p:cNvPr id="3" name="TextBox 3"/>
          <p:cNvSpPr txBox="1"/>
          <p:nvPr/>
        </p:nvSpPr>
        <p:spPr>
          <a:xfrm>
            <a:off x="1028700" y="2504097"/>
            <a:ext cx="16514367" cy="5111114"/>
          </a:xfrm>
          <a:prstGeom prst="rect">
            <a:avLst/>
          </a:prstGeom>
        </p:spPr>
        <p:txBody>
          <a:bodyPr lIns="0" tIns="0" rIns="0" bIns="0" rtlCol="0" anchor="t">
            <a:spAutoFit/>
          </a:bodyPr>
          <a:lstStyle/>
          <a:p>
            <a:pPr algn="l">
              <a:lnSpc>
                <a:spcPts val="4980"/>
              </a:lnSpc>
            </a:pPr>
            <a:r>
              <a:rPr lang="en-US" sz="3000">
                <a:solidFill>
                  <a:srgbClr val="FFFFFF"/>
                </a:solidFill>
                <a:latin typeface="Clear Sans Bold"/>
                <a:ea typeface="Clear Sans Bold"/>
                <a:cs typeface="Clear Sans Bold"/>
                <a:sym typeface="Clear Sans Bold"/>
              </a:rPr>
              <a:t>Tables :</a:t>
            </a:r>
          </a:p>
          <a:p>
            <a:pPr marL="647703" lvl="1" indent="-323852" algn="l">
              <a:lnSpc>
                <a:spcPts val="4980"/>
              </a:lnSpc>
              <a:buFont typeface="Arial"/>
              <a:buChar char="•"/>
            </a:pPr>
            <a:r>
              <a:rPr lang="en-US" sz="3000">
                <a:solidFill>
                  <a:srgbClr val="FFFFFF"/>
                </a:solidFill>
                <a:latin typeface="Clear Sans Bold"/>
                <a:ea typeface="Clear Sans Bold"/>
                <a:cs typeface="Clear Sans Bold"/>
                <a:sym typeface="Clear Sans Bold"/>
              </a:rPr>
              <a:t>configurations: Holds current configuration data.</a:t>
            </a:r>
          </a:p>
          <a:p>
            <a:pPr marL="647703" lvl="1" indent="-323852" algn="l">
              <a:lnSpc>
                <a:spcPts val="4980"/>
              </a:lnSpc>
              <a:buFont typeface="Arial"/>
              <a:buChar char="•"/>
            </a:pPr>
            <a:r>
              <a:rPr lang="en-US" sz="3000">
                <a:solidFill>
                  <a:srgbClr val="FFFFFF"/>
                </a:solidFill>
                <a:latin typeface="Clear Sans Bold"/>
                <a:ea typeface="Clear Sans Bold"/>
                <a:cs typeface="Clear Sans Bold"/>
                <a:sym typeface="Clear Sans Bold"/>
              </a:rPr>
              <a:t>config_versions: Tracks historical versions of configurations</a:t>
            </a:r>
          </a:p>
          <a:p>
            <a:pPr algn="l">
              <a:lnSpc>
                <a:spcPts val="4980"/>
              </a:lnSpc>
            </a:pPr>
            <a:endParaRPr lang="en-US" sz="3000">
              <a:solidFill>
                <a:srgbClr val="FFFFFF"/>
              </a:solidFill>
              <a:latin typeface="Clear Sans Bold"/>
              <a:ea typeface="Clear Sans Bold"/>
              <a:cs typeface="Clear Sans Bold"/>
              <a:sym typeface="Clear Sans Bold"/>
            </a:endParaRPr>
          </a:p>
          <a:p>
            <a:pPr algn="l">
              <a:lnSpc>
                <a:spcPts val="4980"/>
              </a:lnSpc>
            </a:pPr>
            <a:r>
              <a:rPr lang="en-US" sz="3000">
                <a:solidFill>
                  <a:srgbClr val="FFFFFF"/>
                </a:solidFill>
                <a:latin typeface="Clear Sans Bold"/>
                <a:ea typeface="Clear Sans Bold"/>
                <a:cs typeface="Clear Sans Bold"/>
                <a:sym typeface="Clear Sans Bold"/>
              </a:rPr>
              <a:t>Relationships :</a:t>
            </a:r>
          </a:p>
          <a:p>
            <a:pPr marL="712472" lvl="1" indent="-356236" algn="l">
              <a:lnSpc>
                <a:spcPts val="5478"/>
              </a:lnSpc>
              <a:buFont typeface="Arial"/>
              <a:buChar char="•"/>
            </a:pPr>
            <a:r>
              <a:rPr lang="en-US" sz="3300">
                <a:solidFill>
                  <a:srgbClr val="FFFFFF"/>
                </a:solidFill>
                <a:latin typeface="Clear Sans Bold"/>
                <a:ea typeface="Clear Sans Bold"/>
                <a:cs typeface="Clear Sans Bold"/>
                <a:sym typeface="Clear Sans Bold"/>
              </a:rPr>
              <a:t>configurations can have multiple config_versions</a:t>
            </a:r>
          </a:p>
          <a:p>
            <a:pPr marL="712472" lvl="1" indent="-356236" algn="l">
              <a:lnSpc>
                <a:spcPts val="5478"/>
              </a:lnSpc>
              <a:buFont typeface="Arial"/>
              <a:buChar char="•"/>
            </a:pPr>
            <a:r>
              <a:rPr lang="en-US" sz="3300">
                <a:solidFill>
                  <a:srgbClr val="FFFFFF"/>
                </a:solidFill>
                <a:latin typeface="Clear Sans Bold"/>
                <a:ea typeface="Clear Sans Bold"/>
                <a:cs typeface="Clear Sans Bold"/>
                <a:sym typeface="Clear Sans Bold"/>
              </a:rPr>
              <a:t>establishing a one-to-many relationship.</a:t>
            </a:r>
          </a:p>
          <a:p>
            <a:pPr algn="ctr">
              <a:lnSpc>
                <a:spcPts val="4980"/>
              </a:lnSpc>
            </a:pPr>
            <a:endParaRPr lang="en-US" sz="3300">
              <a:solidFill>
                <a:srgbClr val="FFFFFF"/>
              </a:solidFill>
              <a:latin typeface="Clear Sans Bold"/>
              <a:ea typeface="Clear Sans Bold"/>
              <a:cs typeface="Clear Sans Bold"/>
              <a:sym typeface="Clear Sans Bold"/>
            </a:endParaRPr>
          </a:p>
        </p:txBody>
      </p:sp>
      <p:sp>
        <p:nvSpPr>
          <p:cNvPr id="4" name="Freeform 4"/>
          <p:cNvSpPr/>
          <p:nvPr/>
        </p:nvSpPr>
        <p:spPr>
          <a:xfrm>
            <a:off x="16514054" y="9016551"/>
            <a:ext cx="1490492" cy="970320"/>
          </a:xfrm>
          <a:custGeom>
            <a:avLst/>
            <a:gdLst/>
            <a:ahLst/>
            <a:cxnLst/>
            <a:rect l="l" t="t" r="r" b="b"/>
            <a:pathLst>
              <a:path w="1490492" h="970320">
                <a:moveTo>
                  <a:pt x="0" y="0"/>
                </a:moveTo>
                <a:lnTo>
                  <a:pt x="1490492" y="0"/>
                </a:lnTo>
                <a:lnTo>
                  <a:pt x="1490492" y="970320"/>
                </a:lnTo>
                <a:lnTo>
                  <a:pt x="0" y="970320"/>
                </a:lnTo>
                <a:lnTo>
                  <a:pt x="0" y="0"/>
                </a:lnTo>
                <a:close/>
              </a:path>
            </a:pathLst>
          </a:custGeom>
          <a:blipFill>
            <a:blip r:embed="rId2"/>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1230" y="-111656"/>
            <a:ext cx="13853590" cy="4424268"/>
          </a:xfrm>
          <a:custGeom>
            <a:avLst/>
            <a:gdLst/>
            <a:ahLst/>
            <a:cxnLst/>
            <a:rect l="l" t="t" r="r" b="b"/>
            <a:pathLst>
              <a:path w="13853590" h="4424268">
                <a:moveTo>
                  <a:pt x="0" y="0"/>
                </a:moveTo>
                <a:lnTo>
                  <a:pt x="13853590" y="0"/>
                </a:lnTo>
                <a:lnTo>
                  <a:pt x="13853590" y="4424268"/>
                </a:lnTo>
                <a:lnTo>
                  <a:pt x="0" y="4424268"/>
                </a:lnTo>
                <a:lnTo>
                  <a:pt x="0" y="0"/>
                </a:lnTo>
                <a:close/>
              </a:path>
            </a:pathLst>
          </a:custGeom>
          <a:blipFill>
            <a:blip r:embed="rId2"/>
            <a:stretch>
              <a:fillRect l="-2675" t="-15965" b="-44787"/>
            </a:stretch>
          </a:blipFill>
        </p:spPr>
        <p:txBody>
          <a:bodyPr/>
          <a:lstStyle/>
          <a:p>
            <a:endParaRPr lang="en-IN" dirty="0"/>
          </a:p>
        </p:txBody>
      </p:sp>
      <p:grpSp>
        <p:nvGrpSpPr>
          <p:cNvPr id="3" name="Group 3"/>
          <p:cNvGrpSpPr/>
          <p:nvPr/>
        </p:nvGrpSpPr>
        <p:grpSpPr>
          <a:xfrm>
            <a:off x="1802847" y="5143500"/>
            <a:ext cx="2326058" cy="3615642"/>
            <a:chOff x="0" y="0"/>
            <a:chExt cx="3101411" cy="4820856"/>
          </a:xfrm>
        </p:grpSpPr>
        <p:sp>
          <p:nvSpPr>
            <p:cNvPr id="4" name="TextBox 4"/>
            <p:cNvSpPr txBox="1"/>
            <p:nvPr/>
          </p:nvSpPr>
          <p:spPr>
            <a:xfrm>
              <a:off x="0" y="-76200"/>
              <a:ext cx="3101411" cy="783167"/>
            </a:xfrm>
            <a:prstGeom prst="rect">
              <a:avLst/>
            </a:prstGeom>
          </p:spPr>
          <p:txBody>
            <a:bodyPr lIns="0" tIns="0" rIns="0" bIns="0" rtlCol="0" anchor="t">
              <a:spAutoFit/>
            </a:bodyPr>
            <a:lstStyle/>
            <a:p>
              <a:pPr algn="ctr">
                <a:lnSpc>
                  <a:spcPts val="4900"/>
                </a:lnSpc>
              </a:pPr>
              <a:r>
                <a:rPr lang="en-US" sz="3500">
                  <a:solidFill>
                    <a:srgbClr val="132020"/>
                  </a:solidFill>
                  <a:latin typeface="Clear Sans Bold"/>
                  <a:ea typeface="Clear Sans Bold"/>
                  <a:cs typeface="Clear Sans Bold"/>
                  <a:sym typeface="Clear Sans Bold"/>
                </a:rPr>
                <a:t> 1</a:t>
              </a:r>
            </a:p>
          </p:txBody>
        </p:sp>
        <p:sp>
          <p:nvSpPr>
            <p:cNvPr id="5" name="TextBox 5"/>
            <p:cNvSpPr txBox="1"/>
            <p:nvPr/>
          </p:nvSpPr>
          <p:spPr>
            <a:xfrm>
              <a:off x="0" y="3523128"/>
              <a:ext cx="3101411" cy="1262168"/>
            </a:xfrm>
            <a:prstGeom prst="rect">
              <a:avLst/>
            </a:prstGeom>
          </p:spPr>
          <p:txBody>
            <a:bodyPr lIns="0" tIns="0" rIns="0" bIns="0" rtlCol="0" anchor="t">
              <a:spAutoFit/>
            </a:bodyPr>
            <a:lstStyle/>
            <a:p>
              <a:pPr algn="l">
                <a:lnSpc>
                  <a:spcPts val="2554"/>
                </a:lnSpc>
              </a:pPr>
              <a:r>
                <a:rPr lang="en-US" sz="1824">
                  <a:solidFill>
                    <a:srgbClr val="132020"/>
                  </a:solidFill>
                  <a:latin typeface="Clear Sans"/>
                  <a:ea typeface="Clear Sans"/>
                  <a:cs typeface="Clear Sans"/>
                  <a:sym typeface="Clear Sans"/>
                </a:rPr>
                <a:t>Handle and store both current and historical configuration data</a:t>
              </a:r>
            </a:p>
          </p:txBody>
        </p:sp>
        <p:sp>
          <p:nvSpPr>
            <p:cNvPr id="6" name="TextBox 6"/>
            <p:cNvSpPr txBox="1"/>
            <p:nvPr/>
          </p:nvSpPr>
          <p:spPr>
            <a:xfrm>
              <a:off x="0" y="1439925"/>
              <a:ext cx="3101411" cy="1723073"/>
            </a:xfrm>
            <a:prstGeom prst="rect">
              <a:avLst/>
            </a:prstGeom>
          </p:spPr>
          <p:txBody>
            <a:bodyPr lIns="0" tIns="0" rIns="0" bIns="0" rtlCol="0" anchor="t">
              <a:spAutoFit/>
            </a:bodyPr>
            <a:lstStyle/>
            <a:p>
              <a:pPr marL="0" lvl="1" indent="0" algn="l">
                <a:lnSpc>
                  <a:spcPts val="3500"/>
                </a:lnSpc>
                <a:spcBef>
                  <a:spcPct val="0"/>
                </a:spcBef>
              </a:pPr>
              <a:r>
                <a:rPr lang="en-US" sz="2500">
                  <a:solidFill>
                    <a:srgbClr val="132020"/>
                  </a:solidFill>
                  <a:latin typeface="Clear Sans"/>
                  <a:ea typeface="Clear Sans"/>
                  <a:cs typeface="Clear Sans"/>
                  <a:sym typeface="Clear Sans"/>
                </a:rPr>
                <a:t>Manage Configuration Data</a:t>
              </a:r>
            </a:p>
          </p:txBody>
        </p:sp>
        <p:sp>
          <p:nvSpPr>
            <p:cNvPr id="7" name="AutoShape 7"/>
            <p:cNvSpPr/>
            <p:nvPr/>
          </p:nvSpPr>
          <p:spPr>
            <a:xfrm>
              <a:off x="0" y="1102021"/>
              <a:ext cx="3101411" cy="0"/>
            </a:xfrm>
            <a:prstGeom prst="line">
              <a:avLst/>
            </a:prstGeom>
            <a:ln w="12700" cap="rnd">
              <a:solidFill>
                <a:srgbClr val="210840"/>
              </a:solidFill>
              <a:prstDash val="solid"/>
              <a:headEnd type="none" w="sm" len="sm"/>
              <a:tailEnd type="none" w="sm" len="sm"/>
            </a:ln>
          </p:spPr>
        </p:sp>
      </p:grpSp>
      <p:grpSp>
        <p:nvGrpSpPr>
          <p:cNvPr id="8" name="Group 8"/>
          <p:cNvGrpSpPr/>
          <p:nvPr/>
        </p:nvGrpSpPr>
        <p:grpSpPr>
          <a:xfrm>
            <a:off x="5652905" y="5143500"/>
            <a:ext cx="2326058" cy="3835219"/>
            <a:chOff x="0" y="0"/>
            <a:chExt cx="3101411" cy="5113626"/>
          </a:xfrm>
        </p:grpSpPr>
        <p:sp>
          <p:nvSpPr>
            <p:cNvPr id="9" name="TextBox 9"/>
            <p:cNvSpPr txBox="1"/>
            <p:nvPr/>
          </p:nvSpPr>
          <p:spPr>
            <a:xfrm>
              <a:off x="0" y="-76200"/>
              <a:ext cx="3101411" cy="783167"/>
            </a:xfrm>
            <a:prstGeom prst="rect">
              <a:avLst/>
            </a:prstGeom>
          </p:spPr>
          <p:txBody>
            <a:bodyPr lIns="0" tIns="0" rIns="0" bIns="0" rtlCol="0" anchor="t">
              <a:spAutoFit/>
            </a:bodyPr>
            <a:lstStyle/>
            <a:p>
              <a:pPr algn="ctr">
                <a:lnSpc>
                  <a:spcPts val="4900"/>
                </a:lnSpc>
              </a:pPr>
              <a:r>
                <a:rPr lang="en-US" sz="3500">
                  <a:solidFill>
                    <a:srgbClr val="132020"/>
                  </a:solidFill>
                  <a:latin typeface="Clear Sans Bold"/>
                  <a:ea typeface="Clear Sans Bold"/>
                  <a:cs typeface="Clear Sans Bold"/>
                  <a:sym typeface="Clear Sans Bold"/>
                </a:rPr>
                <a:t> 2</a:t>
              </a:r>
            </a:p>
          </p:txBody>
        </p:sp>
        <p:sp>
          <p:nvSpPr>
            <p:cNvPr id="10" name="TextBox 10"/>
            <p:cNvSpPr txBox="1"/>
            <p:nvPr/>
          </p:nvSpPr>
          <p:spPr>
            <a:xfrm>
              <a:off x="0" y="2939598"/>
              <a:ext cx="3101411" cy="2125768"/>
            </a:xfrm>
            <a:prstGeom prst="rect">
              <a:avLst/>
            </a:prstGeom>
          </p:spPr>
          <p:txBody>
            <a:bodyPr lIns="0" tIns="0" rIns="0" bIns="0" rtlCol="0" anchor="t">
              <a:spAutoFit/>
            </a:bodyPr>
            <a:lstStyle/>
            <a:p>
              <a:pPr algn="l">
                <a:lnSpc>
                  <a:spcPts val="2554"/>
                </a:lnSpc>
              </a:pPr>
              <a:r>
                <a:rPr lang="en-US" sz="1824">
                  <a:solidFill>
                    <a:srgbClr val="132020"/>
                  </a:solidFill>
                  <a:latin typeface="Clear Sans"/>
                  <a:ea typeface="Clear Sans"/>
                  <a:cs typeface="Clear Sans"/>
                  <a:sym typeface="Clear Sans"/>
                </a:rPr>
                <a:t>Provide APIs for creating, updating, deleting, and retrieving device configurations.</a:t>
              </a:r>
            </a:p>
          </p:txBody>
        </p:sp>
        <p:sp>
          <p:nvSpPr>
            <p:cNvPr id="11" name="TextBox 11"/>
            <p:cNvSpPr txBox="1"/>
            <p:nvPr/>
          </p:nvSpPr>
          <p:spPr>
            <a:xfrm>
              <a:off x="0" y="1439925"/>
              <a:ext cx="3101411" cy="1139543"/>
            </a:xfrm>
            <a:prstGeom prst="rect">
              <a:avLst/>
            </a:prstGeom>
          </p:spPr>
          <p:txBody>
            <a:bodyPr lIns="0" tIns="0" rIns="0" bIns="0" rtlCol="0" anchor="t">
              <a:spAutoFit/>
            </a:bodyPr>
            <a:lstStyle/>
            <a:p>
              <a:pPr marL="0" lvl="1" indent="0" algn="l">
                <a:lnSpc>
                  <a:spcPts val="3500"/>
                </a:lnSpc>
                <a:spcBef>
                  <a:spcPct val="0"/>
                </a:spcBef>
              </a:pPr>
              <a:r>
                <a:rPr lang="en-US" sz="2500">
                  <a:solidFill>
                    <a:srgbClr val="132020"/>
                  </a:solidFill>
                  <a:latin typeface="Clear Sans"/>
                  <a:ea typeface="Clear Sans"/>
                  <a:cs typeface="Clear Sans"/>
                  <a:sym typeface="Clear Sans"/>
                </a:rPr>
                <a:t>API Management</a:t>
              </a:r>
            </a:p>
          </p:txBody>
        </p:sp>
        <p:sp>
          <p:nvSpPr>
            <p:cNvPr id="12" name="AutoShape 12"/>
            <p:cNvSpPr/>
            <p:nvPr/>
          </p:nvSpPr>
          <p:spPr>
            <a:xfrm>
              <a:off x="0" y="1102021"/>
              <a:ext cx="3101411" cy="0"/>
            </a:xfrm>
            <a:prstGeom prst="line">
              <a:avLst/>
            </a:prstGeom>
            <a:ln w="12700" cap="rnd">
              <a:solidFill>
                <a:srgbClr val="210840"/>
              </a:solidFill>
              <a:prstDash val="solid"/>
              <a:headEnd type="none" w="sm" len="sm"/>
              <a:tailEnd type="none" w="sm" len="sm"/>
            </a:ln>
          </p:spPr>
        </p:sp>
      </p:grpSp>
      <p:grpSp>
        <p:nvGrpSpPr>
          <p:cNvPr id="13" name="Group 13"/>
          <p:cNvGrpSpPr/>
          <p:nvPr/>
        </p:nvGrpSpPr>
        <p:grpSpPr>
          <a:xfrm>
            <a:off x="9487582" y="5143500"/>
            <a:ext cx="2326058" cy="3816169"/>
            <a:chOff x="0" y="0"/>
            <a:chExt cx="3101411" cy="5088226"/>
          </a:xfrm>
        </p:grpSpPr>
        <p:sp>
          <p:nvSpPr>
            <p:cNvPr id="14" name="TextBox 14"/>
            <p:cNvSpPr txBox="1"/>
            <p:nvPr/>
          </p:nvSpPr>
          <p:spPr>
            <a:xfrm>
              <a:off x="0" y="-76200"/>
              <a:ext cx="3101411" cy="783167"/>
            </a:xfrm>
            <a:prstGeom prst="rect">
              <a:avLst/>
            </a:prstGeom>
          </p:spPr>
          <p:txBody>
            <a:bodyPr lIns="0" tIns="0" rIns="0" bIns="0" rtlCol="0" anchor="t">
              <a:spAutoFit/>
            </a:bodyPr>
            <a:lstStyle/>
            <a:p>
              <a:pPr algn="ctr">
                <a:lnSpc>
                  <a:spcPts val="4900"/>
                </a:lnSpc>
              </a:pPr>
              <a:r>
                <a:rPr lang="en-US" sz="3500">
                  <a:solidFill>
                    <a:srgbClr val="132020"/>
                  </a:solidFill>
                  <a:latin typeface="Clear Sans Bold"/>
                  <a:ea typeface="Clear Sans Bold"/>
                  <a:cs typeface="Clear Sans Bold"/>
                  <a:sym typeface="Clear Sans Bold"/>
                </a:rPr>
                <a:t> 3</a:t>
              </a:r>
            </a:p>
          </p:txBody>
        </p:sp>
        <p:sp>
          <p:nvSpPr>
            <p:cNvPr id="15" name="TextBox 15"/>
            <p:cNvSpPr txBox="1"/>
            <p:nvPr/>
          </p:nvSpPr>
          <p:spPr>
            <a:xfrm>
              <a:off x="0" y="2939598"/>
              <a:ext cx="3101411" cy="2125768"/>
            </a:xfrm>
            <a:prstGeom prst="rect">
              <a:avLst/>
            </a:prstGeom>
          </p:spPr>
          <p:txBody>
            <a:bodyPr lIns="0" tIns="0" rIns="0" bIns="0" rtlCol="0" anchor="t">
              <a:spAutoFit/>
            </a:bodyPr>
            <a:lstStyle/>
            <a:p>
              <a:pPr algn="l">
                <a:lnSpc>
                  <a:spcPts val="2554"/>
                </a:lnSpc>
              </a:pPr>
              <a:r>
                <a:rPr lang="en-US" sz="1824">
                  <a:solidFill>
                    <a:srgbClr val="132020"/>
                  </a:solidFill>
                  <a:latin typeface="Clear Sans"/>
                  <a:ea typeface="Clear Sans"/>
                  <a:cs typeface="Clear Sans"/>
                  <a:sym typeface="Clear Sans"/>
                </a:rPr>
                <a:t>Ensure seamless integration with other systems to facilitate efficient configuration management.</a:t>
              </a:r>
            </a:p>
          </p:txBody>
        </p:sp>
        <p:sp>
          <p:nvSpPr>
            <p:cNvPr id="16" name="TextBox 16"/>
            <p:cNvSpPr txBox="1"/>
            <p:nvPr/>
          </p:nvSpPr>
          <p:spPr>
            <a:xfrm>
              <a:off x="0" y="1439925"/>
              <a:ext cx="3101411" cy="1139543"/>
            </a:xfrm>
            <a:prstGeom prst="rect">
              <a:avLst/>
            </a:prstGeom>
          </p:spPr>
          <p:txBody>
            <a:bodyPr lIns="0" tIns="0" rIns="0" bIns="0" rtlCol="0" anchor="t">
              <a:spAutoFit/>
            </a:bodyPr>
            <a:lstStyle/>
            <a:p>
              <a:pPr marL="0" lvl="1" indent="0" algn="l">
                <a:lnSpc>
                  <a:spcPts val="3500"/>
                </a:lnSpc>
                <a:spcBef>
                  <a:spcPct val="0"/>
                </a:spcBef>
              </a:pPr>
              <a:r>
                <a:rPr lang="en-US" sz="2500">
                  <a:solidFill>
                    <a:srgbClr val="132020"/>
                  </a:solidFill>
                  <a:latin typeface="Clear Sans"/>
                  <a:ea typeface="Clear Sans"/>
                  <a:cs typeface="Clear Sans"/>
                  <a:sym typeface="Clear Sans"/>
                </a:rPr>
                <a:t>System Integration</a:t>
              </a:r>
            </a:p>
          </p:txBody>
        </p:sp>
        <p:sp>
          <p:nvSpPr>
            <p:cNvPr id="17" name="AutoShape 17"/>
            <p:cNvSpPr/>
            <p:nvPr/>
          </p:nvSpPr>
          <p:spPr>
            <a:xfrm>
              <a:off x="0" y="1102021"/>
              <a:ext cx="3101411" cy="0"/>
            </a:xfrm>
            <a:prstGeom prst="line">
              <a:avLst/>
            </a:prstGeom>
            <a:ln w="12700" cap="rnd">
              <a:solidFill>
                <a:srgbClr val="210840"/>
              </a:solidFill>
              <a:prstDash val="solid"/>
              <a:headEnd type="none" w="sm" len="sm"/>
              <a:tailEnd type="none" w="sm" len="sm"/>
            </a:ln>
          </p:spPr>
        </p:sp>
      </p:grpSp>
      <p:grpSp>
        <p:nvGrpSpPr>
          <p:cNvPr id="18" name="Group 18"/>
          <p:cNvGrpSpPr/>
          <p:nvPr/>
        </p:nvGrpSpPr>
        <p:grpSpPr>
          <a:xfrm>
            <a:off x="13402729" y="5143500"/>
            <a:ext cx="2326058" cy="3397572"/>
            <a:chOff x="0" y="0"/>
            <a:chExt cx="3101411" cy="4530096"/>
          </a:xfrm>
        </p:grpSpPr>
        <p:sp>
          <p:nvSpPr>
            <p:cNvPr id="19" name="TextBox 19"/>
            <p:cNvSpPr txBox="1"/>
            <p:nvPr/>
          </p:nvSpPr>
          <p:spPr>
            <a:xfrm>
              <a:off x="0" y="-76200"/>
              <a:ext cx="3101411" cy="783167"/>
            </a:xfrm>
            <a:prstGeom prst="rect">
              <a:avLst/>
            </a:prstGeom>
          </p:spPr>
          <p:txBody>
            <a:bodyPr lIns="0" tIns="0" rIns="0" bIns="0" rtlCol="0" anchor="t">
              <a:spAutoFit/>
            </a:bodyPr>
            <a:lstStyle/>
            <a:p>
              <a:pPr algn="ctr">
                <a:lnSpc>
                  <a:spcPts val="4900"/>
                </a:lnSpc>
              </a:pPr>
              <a:r>
                <a:rPr lang="en-US" sz="3500">
                  <a:solidFill>
                    <a:srgbClr val="132020"/>
                  </a:solidFill>
                  <a:latin typeface="Clear Sans Bold"/>
                  <a:ea typeface="Clear Sans Bold"/>
                  <a:cs typeface="Clear Sans Bold"/>
                  <a:sym typeface="Clear Sans Bold"/>
                </a:rPr>
                <a:t>4</a:t>
              </a:r>
            </a:p>
          </p:txBody>
        </p:sp>
        <p:sp>
          <p:nvSpPr>
            <p:cNvPr id="20" name="TextBox 20"/>
            <p:cNvSpPr txBox="1"/>
            <p:nvPr/>
          </p:nvSpPr>
          <p:spPr>
            <a:xfrm>
              <a:off x="0" y="2356068"/>
              <a:ext cx="3101411" cy="1693968"/>
            </a:xfrm>
            <a:prstGeom prst="rect">
              <a:avLst/>
            </a:prstGeom>
          </p:spPr>
          <p:txBody>
            <a:bodyPr lIns="0" tIns="0" rIns="0" bIns="0" rtlCol="0" anchor="t">
              <a:spAutoFit/>
            </a:bodyPr>
            <a:lstStyle/>
            <a:p>
              <a:pPr algn="l">
                <a:lnSpc>
                  <a:spcPts val="2554"/>
                </a:lnSpc>
              </a:pPr>
              <a:r>
                <a:rPr lang="en-US" sz="1824">
                  <a:solidFill>
                    <a:srgbClr val="132020"/>
                  </a:solidFill>
                  <a:latin typeface="Clear Sans"/>
                  <a:ea typeface="Clear Sans"/>
                  <a:cs typeface="Clear Sans"/>
                  <a:sym typeface="Clear Sans"/>
                </a:rPr>
                <a:t>Implement robust version control mechanisms to track changes over time</a:t>
              </a:r>
            </a:p>
          </p:txBody>
        </p:sp>
        <p:sp>
          <p:nvSpPr>
            <p:cNvPr id="21" name="TextBox 21"/>
            <p:cNvSpPr txBox="1"/>
            <p:nvPr/>
          </p:nvSpPr>
          <p:spPr>
            <a:xfrm>
              <a:off x="0" y="1439925"/>
              <a:ext cx="3101411" cy="556013"/>
            </a:xfrm>
            <a:prstGeom prst="rect">
              <a:avLst/>
            </a:prstGeom>
          </p:spPr>
          <p:txBody>
            <a:bodyPr lIns="0" tIns="0" rIns="0" bIns="0" rtlCol="0" anchor="t">
              <a:spAutoFit/>
            </a:bodyPr>
            <a:lstStyle/>
            <a:p>
              <a:pPr marL="0" lvl="1" indent="0" algn="l">
                <a:lnSpc>
                  <a:spcPts val="3500"/>
                </a:lnSpc>
                <a:spcBef>
                  <a:spcPct val="0"/>
                </a:spcBef>
              </a:pPr>
              <a:r>
                <a:rPr lang="en-US" sz="2500">
                  <a:solidFill>
                    <a:srgbClr val="132020"/>
                  </a:solidFill>
                  <a:latin typeface="Clear Sans"/>
                  <a:ea typeface="Clear Sans"/>
                  <a:cs typeface="Clear Sans"/>
                  <a:sym typeface="Clear Sans"/>
                </a:rPr>
                <a:t>Version Control</a:t>
              </a:r>
            </a:p>
          </p:txBody>
        </p:sp>
        <p:sp>
          <p:nvSpPr>
            <p:cNvPr id="22" name="AutoShape 22"/>
            <p:cNvSpPr/>
            <p:nvPr/>
          </p:nvSpPr>
          <p:spPr>
            <a:xfrm>
              <a:off x="0" y="1102021"/>
              <a:ext cx="3101411" cy="0"/>
            </a:xfrm>
            <a:prstGeom prst="line">
              <a:avLst/>
            </a:prstGeom>
            <a:ln w="12700" cap="rnd">
              <a:solidFill>
                <a:srgbClr val="210840"/>
              </a:solidFill>
              <a:prstDash val="solid"/>
              <a:headEnd type="none" w="sm" len="sm"/>
              <a:tailEnd type="none" w="sm" len="sm"/>
            </a:ln>
          </p:spPr>
        </p:sp>
      </p:grpSp>
      <p:sp>
        <p:nvSpPr>
          <p:cNvPr id="23" name="Freeform 23"/>
          <p:cNvSpPr/>
          <p:nvPr/>
        </p:nvSpPr>
        <p:spPr>
          <a:xfrm>
            <a:off x="16608116" y="9258300"/>
            <a:ext cx="1302368" cy="857255"/>
          </a:xfrm>
          <a:custGeom>
            <a:avLst/>
            <a:gdLst/>
            <a:ahLst/>
            <a:cxnLst/>
            <a:rect l="l" t="t" r="r" b="b"/>
            <a:pathLst>
              <a:path w="1302368" h="857255">
                <a:moveTo>
                  <a:pt x="0" y="0"/>
                </a:moveTo>
                <a:lnTo>
                  <a:pt x="1302368" y="0"/>
                </a:lnTo>
                <a:lnTo>
                  <a:pt x="1302368" y="857255"/>
                </a:lnTo>
                <a:lnTo>
                  <a:pt x="0" y="857255"/>
                </a:lnTo>
                <a:lnTo>
                  <a:pt x="0" y="0"/>
                </a:lnTo>
                <a:close/>
              </a:path>
            </a:pathLst>
          </a:custGeom>
          <a:blipFill>
            <a:blip r:embed="rId3"/>
            <a:stretch>
              <a:fillRect/>
            </a:stretch>
          </a:blipFill>
        </p:spPr>
      </p:sp>
      <p:sp>
        <p:nvSpPr>
          <p:cNvPr id="24" name="TextBox 24"/>
          <p:cNvSpPr txBox="1"/>
          <p:nvPr/>
        </p:nvSpPr>
        <p:spPr>
          <a:xfrm>
            <a:off x="1349171" y="1439631"/>
            <a:ext cx="15589658" cy="1054418"/>
          </a:xfrm>
          <a:prstGeom prst="rect">
            <a:avLst/>
          </a:prstGeom>
        </p:spPr>
        <p:txBody>
          <a:bodyPr lIns="0" tIns="0" rIns="0" bIns="0" rtlCol="0" anchor="t">
            <a:spAutoFit/>
          </a:bodyPr>
          <a:lstStyle/>
          <a:p>
            <a:pPr marL="0" lvl="0" indent="0" algn="ctr">
              <a:lnSpc>
                <a:spcPts val="7177"/>
              </a:lnSpc>
              <a:spcBef>
                <a:spcPct val="0"/>
              </a:spcBef>
            </a:pPr>
            <a:r>
              <a:rPr lang="en-US" sz="6525">
                <a:solidFill>
                  <a:srgbClr val="FFFFFF"/>
                </a:solidFill>
                <a:latin typeface="Times New Roman Bold"/>
                <a:ea typeface="Times New Roman Bold"/>
                <a:cs typeface="Times New Roman Bold"/>
                <a:sym typeface="Times New Roman Bold"/>
              </a:rPr>
              <a:t>Key Responsibility</a:t>
            </a:r>
          </a:p>
        </p:txBody>
      </p:sp>
      <p:sp>
        <p:nvSpPr>
          <p:cNvPr id="25" name="AutoShape 25"/>
          <p:cNvSpPr/>
          <p:nvPr/>
        </p:nvSpPr>
        <p:spPr>
          <a:xfrm flipH="1" flipV="1">
            <a:off x="12650254" y="5143500"/>
            <a:ext cx="0" cy="3816169"/>
          </a:xfrm>
          <a:prstGeom prst="line">
            <a:avLst/>
          </a:prstGeom>
          <a:ln w="38100" cap="flat">
            <a:solidFill>
              <a:srgbClr val="A6A6A6"/>
            </a:solidFill>
            <a:prstDash val="solid"/>
            <a:headEnd type="none" w="sm" len="sm"/>
            <a:tailEnd type="none" w="sm" len="sm"/>
          </a:ln>
        </p:spPr>
      </p:sp>
      <p:sp>
        <p:nvSpPr>
          <p:cNvPr id="26" name="AutoShape 26"/>
          <p:cNvSpPr/>
          <p:nvPr/>
        </p:nvSpPr>
        <p:spPr>
          <a:xfrm flipH="1" flipV="1">
            <a:off x="8735107" y="5143500"/>
            <a:ext cx="0" cy="3816169"/>
          </a:xfrm>
          <a:prstGeom prst="line">
            <a:avLst/>
          </a:prstGeom>
          <a:ln w="38100" cap="flat">
            <a:solidFill>
              <a:srgbClr val="A6A6A6"/>
            </a:solidFill>
            <a:prstDash val="solid"/>
            <a:headEnd type="none" w="sm" len="sm"/>
            <a:tailEnd type="none" w="sm" len="sm"/>
          </a:ln>
        </p:spPr>
      </p:sp>
      <p:sp>
        <p:nvSpPr>
          <p:cNvPr id="27" name="AutoShape 27"/>
          <p:cNvSpPr/>
          <p:nvPr/>
        </p:nvSpPr>
        <p:spPr>
          <a:xfrm flipH="1" flipV="1">
            <a:off x="4890905" y="5143500"/>
            <a:ext cx="0" cy="3816169"/>
          </a:xfrm>
          <a:prstGeom prst="line">
            <a:avLst/>
          </a:prstGeom>
          <a:ln w="38100" cap="flat">
            <a:solidFill>
              <a:srgbClr val="A6A6A6"/>
            </a:solidFill>
            <a:prstDash val="solid"/>
            <a:headEnd type="none" w="sm" len="sm"/>
            <a:tailEnd type="none" w="sm" len="sm"/>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1028700" y="1386417"/>
            <a:ext cx="16230600" cy="7514167"/>
          </a:xfrm>
          <a:prstGeom prst="rect">
            <a:avLst/>
          </a:prstGeom>
        </p:spPr>
      </p:pic>
      <p:sp>
        <p:nvSpPr>
          <p:cNvPr id="3" name="TextBox 3"/>
          <p:cNvSpPr txBox="1"/>
          <p:nvPr/>
        </p:nvSpPr>
        <p:spPr>
          <a:xfrm>
            <a:off x="1446289" y="1472142"/>
            <a:ext cx="6262807" cy="1203327"/>
          </a:xfrm>
          <a:prstGeom prst="rect">
            <a:avLst/>
          </a:prstGeom>
        </p:spPr>
        <p:txBody>
          <a:bodyPr lIns="0" tIns="0" rIns="0" bIns="0" rtlCol="0" anchor="t">
            <a:spAutoFit/>
          </a:bodyPr>
          <a:lstStyle/>
          <a:p>
            <a:pPr algn="ctr">
              <a:lnSpc>
                <a:spcPts val="9350"/>
              </a:lnSpc>
              <a:spcBef>
                <a:spcPct val="0"/>
              </a:spcBef>
            </a:pPr>
            <a:r>
              <a:rPr lang="en-US" sz="8500">
                <a:solidFill>
                  <a:srgbClr val="3971A1"/>
                </a:solidFill>
                <a:latin typeface="Clear Sans Bold"/>
                <a:ea typeface="Clear Sans Bold"/>
                <a:cs typeface="Clear Sans Bold"/>
                <a:sym typeface="Clear Sans Bold"/>
              </a:rPr>
              <a:t>Architecture</a:t>
            </a:r>
          </a:p>
        </p:txBody>
      </p:sp>
    </p:spTree>
  </p:cSld>
  <p:clrMapOvr>
    <a:masterClrMapping/>
  </p:clrMapOvr>
  <p:timing>
    <p:tnLst>
      <p:par>
        <p:cTn id="1" dur="indefinite" restart="never" nodeType="tmRoot">
          <p:childTnLst>
            <p:video>
              <p:cMediaNode vol="0">
                <p:cTn id="2"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sp>
        <p:nvSpPr>
          <p:cNvPr id="2" name="TextBox 2"/>
          <p:cNvSpPr txBox="1"/>
          <p:nvPr/>
        </p:nvSpPr>
        <p:spPr>
          <a:xfrm>
            <a:off x="489776" y="304800"/>
            <a:ext cx="11407474" cy="1295400"/>
          </a:xfrm>
          <a:prstGeom prst="rect">
            <a:avLst/>
          </a:prstGeom>
        </p:spPr>
        <p:txBody>
          <a:bodyPr lIns="0" tIns="0" rIns="0" bIns="0" rtlCol="0" anchor="t">
            <a:spAutoFit/>
          </a:bodyPr>
          <a:lstStyle/>
          <a:p>
            <a:pPr algn="l">
              <a:lnSpc>
                <a:spcPts val="10500"/>
              </a:lnSpc>
              <a:spcBef>
                <a:spcPct val="0"/>
              </a:spcBef>
            </a:pPr>
            <a:r>
              <a:rPr lang="en-US" sz="7500">
                <a:solidFill>
                  <a:srgbClr val="FFFFFF"/>
                </a:solidFill>
                <a:latin typeface="Clear Sans Bold"/>
                <a:ea typeface="Clear Sans Bold"/>
                <a:cs typeface="Clear Sans Bold"/>
                <a:sym typeface="Clear Sans Bold"/>
              </a:rPr>
              <a:t>Implementation </a:t>
            </a:r>
          </a:p>
        </p:txBody>
      </p:sp>
      <p:sp>
        <p:nvSpPr>
          <p:cNvPr id="3" name="TextBox 3"/>
          <p:cNvSpPr txBox="1"/>
          <p:nvPr/>
        </p:nvSpPr>
        <p:spPr>
          <a:xfrm>
            <a:off x="691714" y="2383039"/>
            <a:ext cx="16904572" cy="7026910"/>
          </a:xfrm>
          <a:prstGeom prst="rect">
            <a:avLst/>
          </a:prstGeom>
        </p:spPr>
        <p:txBody>
          <a:bodyPr lIns="0" tIns="0" rIns="0" bIns="0" rtlCol="0" anchor="t">
            <a:spAutoFit/>
          </a:bodyPr>
          <a:lstStyle/>
          <a:p>
            <a:pPr algn="just">
              <a:lnSpc>
                <a:spcPts val="4339"/>
              </a:lnSpc>
            </a:pPr>
            <a:r>
              <a:rPr lang="en-US" sz="3099">
                <a:solidFill>
                  <a:srgbClr val="FFFFFF"/>
                </a:solidFill>
                <a:latin typeface="Canva Sans Bold"/>
                <a:ea typeface="Canva Sans Bold"/>
                <a:cs typeface="Canva Sans Bold"/>
                <a:sym typeface="Canva Sans Bold"/>
              </a:rPr>
              <a:t>Entities</a:t>
            </a:r>
          </a:p>
          <a:p>
            <a:pPr marL="669288" lvl="1" indent="-334644" algn="just">
              <a:lnSpc>
                <a:spcPts val="4339"/>
              </a:lnSpc>
              <a:buFont typeface="Arial"/>
              <a:buChar char="•"/>
            </a:pPr>
            <a:r>
              <a:rPr lang="en-US" sz="3099">
                <a:solidFill>
                  <a:srgbClr val="FFFFFF"/>
                </a:solidFill>
                <a:latin typeface="Canva Sans"/>
                <a:ea typeface="Canva Sans"/>
                <a:cs typeface="Canva Sans"/>
                <a:sym typeface="Canva Sans"/>
              </a:rPr>
              <a:t> </a:t>
            </a:r>
            <a:r>
              <a:rPr lang="en-US" sz="3099">
                <a:solidFill>
                  <a:srgbClr val="FFFFFF"/>
                </a:solidFill>
                <a:latin typeface="Canva Sans Bold"/>
                <a:ea typeface="Canva Sans Bold"/>
                <a:cs typeface="Canva Sans Bold"/>
                <a:sym typeface="Canva Sans Bold"/>
              </a:rPr>
              <a:t>Configuration: Represents the configuration settings for a device.</a:t>
            </a:r>
          </a:p>
          <a:p>
            <a:pPr marL="669288" lvl="1" indent="-334644" algn="just">
              <a:lnSpc>
                <a:spcPts val="4339"/>
              </a:lnSpc>
              <a:buFont typeface="Arial"/>
              <a:buChar char="•"/>
            </a:pPr>
            <a:r>
              <a:rPr lang="en-US" sz="3099">
                <a:solidFill>
                  <a:srgbClr val="FFFFFF"/>
                </a:solidFill>
                <a:latin typeface="Canva Sans"/>
                <a:ea typeface="Canva Sans"/>
                <a:cs typeface="Canva Sans"/>
                <a:sym typeface="Canva Sans"/>
              </a:rPr>
              <a:t> </a:t>
            </a:r>
            <a:r>
              <a:rPr lang="en-US" sz="3099">
                <a:solidFill>
                  <a:srgbClr val="FFFFFF"/>
                </a:solidFill>
                <a:latin typeface="Canva Sans Bold"/>
                <a:ea typeface="Canva Sans Bold"/>
                <a:cs typeface="Canva Sans Bold"/>
                <a:sym typeface="Canva Sans Bold"/>
              </a:rPr>
              <a:t>ConfigVersion: Keeps track of different versions of configurations.</a:t>
            </a:r>
          </a:p>
          <a:p>
            <a:pPr algn="just">
              <a:lnSpc>
                <a:spcPts val="4339"/>
              </a:lnSpc>
            </a:pPr>
            <a:endParaRPr lang="en-US" sz="3099">
              <a:solidFill>
                <a:srgbClr val="FFFFFF"/>
              </a:solidFill>
              <a:latin typeface="Canva Sans Bold"/>
              <a:ea typeface="Canva Sans Bold"/>
              <a:cs typeface="Canva Sans Bold"/>
              <a:sym typeface="Canva Sans Bold"/>
            </a:endParaRPr>
          </a:p>
          <a:p>
            <a:pPr algn="just">
              <a:lnSpc>
                <a:spcPts val="4339"/>
              </a:lnSpc>
            </a:pPr>
            <a:r>
              <a:rPr lang="en-US" sz="3099">
                <a:solidFill>
                  <a:srgbClr val="FFFFFF"/>
                </a:solidFill>
                <a:latin typeface="Canva Sans Bold"/>
                <a:ea typeface="Canva Sans Bold"/>
                <a:cs typeface="Canva Sans Bold"/>
                <a:sym typeface="Canva Sans Bold"/>
              </a:rPr>
              <a:t>Repositories</a:t>
            </a:r>
          </a:p>
          <a:p>
            <a:pPr marL="669288" lvl="1" indent="-334644" algn="just">
              <a:lnSpc>
                <a:spcPts val="4339"/>
              </a:lnSpc>
              <a:buFont typeface="Arial"/>
              <a:buChar char="•"/>
            </a:pPr>
            <a:r>
              <a:rPr lang="en-US" sz="3099">
                <a:solidFill>
                  <a:srgbClr val="FFFFFF"/>
                </a:solidFill>
                <a:latin typeface="Canva Sans Bold"/>
                <a:ea typeface="Canva Sans Bold"/>
                <a:cs typeface="Canva Sans Bold"/>
                <a:sym typeface="Canva Sans Bold"/>
              </a:rPr>
              <a:t>ConfigurationRepository: Handles CRUD operations for Configuration entity.</a:t>
            </a:r>
          </a:p>
          <a:p>
            <a:pPr marL="669288" lvl="1" indent="-334644" algn="just">
              <a:lnSpc>
                <a:spcPts val="4339"/>
              </a:lnSpc>
              <a:buFont typeface="Arial"/>
              <a:buChar char="•"/>
            </a:pPr>
            <a:r>
              <a:rPr lang="en-US" sz="3099">
                <a:solidFill>
                  <a:srgbClr val="FFFFFF"/>
                </a:solidFill>
                <a:latin typeface="Canva Sans Bold"/>
                <a:ea typeface="Canva Sans Bold"/>
                <a:cs typeface="Canva Sans Bold"/>
                <a:sym typeface="Canva Sans Bold"/>
              </a:rPr>
              <a:t>ConfigVersionRepository: Handles CRUD operations for ConfigVersion entity.</a:t>
            </a:r>
          </a:p>
          <a:p>
            <a:pPr algn="just">
              <a:lnSpc>
                <a:spcPts val="4339"/>
              </a:lnSpc>
            </a:pPr>
            <a:endParaRPr lang="en-US" sz="3099">
              <a:solidFill>
                <a:srgbClr val="FFFFFF"/>
              </a:solidFill>
              <a:latin typeface="Canva Sans Bold"/>
              <a:ea typeface="Canva Sans Bold"/>
              <a:cs typeface="Canva Sans Bold"/>
              <a:sym typeface="Canva Sans Bold"/>
            </a:endParaRPr>
          </a:p>
          <a:p>
            <a:pPr algn="just">
              <a:lnSpc>
                <a:spcPts val="4339"/>
              </a:lnSpc>
            </a:pPr>
            <a:r>
              <a:rPr lang="en-US" sz="3099">
                <a:solidFill>
                  <a:srgbClr val="FFFFFF"/>
                </a:solidFill>
                <a:latin typeface="Canva Sans Bold"/>
                <a:ea typeface="Canva Sans Bold"/>
                <a:cs typeface="Canva Sans Bold"/>
                <a:sym typeface="Canva Sans Bold"/>
              </a:rPr>
              <a:t>Service</a:t>
            </a:r>
          </a:p>
          <a:p>
            <a:pPr marL="669288" lvl="1" indent="-334644" algn="just">
              <a:lnSpc>
                <a:spcPts val="4339"/>
              </a:lnSpc>
              <a:buFont typeface="Arial"/>
              <a:buChar char="•"/>
            </a:pPr>
            <a:r>
              <a:rPr lang="en-US" sz="3099">
                <a:solidFill>
                  <a:srgbClr val="FFFFFF"/>
                </a:solidFill>
                <a:latin typeface="Canva Sans Bold"/>
                <a:ea typeface="Canva Sans Bold"/>
                <a:cs typeface="Canva Sans Bold"/>
                <a:sym typeface="Canva Sans Bold"/>
              </a:rPr>
              <a:t>ConfigurationService: Interface defining the service methods.</a:t>
            </a:r>
          </a:p>
          <a:p>
            <a:pPr marL="669288" lvl="1" indent="-334644" algn="just">
              <a:lnSpc>
                <a:spcPts val="4339"/>
              </a:lnSpc>
              <a:buFont typeface="Arial"/>
              <a:buChar char="•"/>
            </a:pPr>
            <a:r>
              <a:rPr lang="en-US" sz="3099">
                <a:solidFill>
                  <a:srgbClr val="FFFFFF"/>
                </a:solidFill>
                <a:latin typeface="Canva Sans Bold"/>
                <a:ea typeface="Canva Sans Bold"/>
                <a:cs typeface="Canva Sans Bold"/>
                <a:sym typeface="Canva Sans Bold"/>
              </a:rPr>
              <a:t>ConfigurationServiceImpl: Implementation of ConfigurationService, providing the core business logic.</a:t>
            </a:r>
          </a:p>
          <a:p>
            <a:pPr marL="0" lvl="0" indent="0" algn="ctr">
              <a:lnSpc>
                <a:spcPts val="4339"/>
              </a:lnSpc>
              <a:spcBef>
                <a:spcPct val="0"/>
              </a:spcBef>
            </a:pPr>
            <a:endParaRPr lang="en-US" sz="3099">
              <a:solidFill>
                <a:srgbClr val="FFFFFF"/>
              </a:solidFill>
              <a:latin typeface="Canva Sans Bold"/>
              <a:ea typeface="Canva Sans Bold"/>
              <a:cs typeface="Canva Sans Bold"/>
              <a:sym typeface="Canva Sans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939</Words>
  <Application>Microsoft Office PowerPoint</Application>
  <PresentationFormat>Custom</PresentationFormat>
  <Paragraphs>150</Paragraphs>
  <Slides>18</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Clear Sans Bold</vt:lpstr>
      <vt:lpstr>Clear Sans Medium</vt:lpstr>
      <vt:lpstr>Arial</vt:lpstr>
      <vt:lpstr>Calibri</vt:lpstr>
      <vt:lpstr>Canva Sans Bold</vt:lpstr>
      <vt:lpstr>Clear Sans</vt:lpstr>
      <vt:lpstr>Lora Bold</vt:lpstr>
      <vt:lpstr>Canva Sans</vt:lpstr>
      <vt:lpstr>Times New Roman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Photo-centric Technology in Business and at Work Technology Presentation</dc:title>
  <cp:lastModifiedBy>pcc</cp:lastModifiedBy>
  <cp:revision>2</cp:revision>
  <dcterms:created xsi:type="dcterms:W3CDTF">2006-08-16T00:00:00Z</dcterms:created>
  <dcterms:modified xsi:type="dcterms:W3CDTF">2024-07-23T03:53:30Z</dcterms:modified>
  <dc:identifier>DAGLeQCTU0o</dc:identifier>
</cp:coreProperties>
</file>

<file path=docProps/thumbnail.jpeg>
</file>